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17.xml" ContentType="application/vnd.openxmlformats-officedocument.presentationml.tags+xml"/>
  <Override PartName="/ppt/tags/tag26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tags/tag11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20" r:id="rId1"/>
    <p:sldMasterId id="2147483732" r:id="rId2"/>
    <p:sldMasterId id="2147483744" r:id="rId3"/>
  </p:sldMasterIdLst>
  <p:notesMasterIdLst>
    <p:notesMasterId r:id="rId16"/>
  </p:notesMasterIdLst>
  <p:sldIdLst>
    <p:sldId id="483" r:id="rId4"/>
    <p:sldId id="538" r:id="rId5"/>
    <p:sldId id="539" r:id="rId6"/>
    <p:sldId id="540" r:id="rId7"/>
    <p:sldId id="541" r:id="rId8"/>
    <p:sldId id="496" r:id="rId9"/>
    <p:sldId id="499" r:id="rId10"/>
    <p:sldId id="535" r:id="rId11"/>
    <p:sldId id="542" r:id="rId12"/>
    <p:sldId id="498" r:id="rId13"/>
    <p:sldId id="500" r:id="rId14"/>
    <p:sldId id="482" r:id="rId15"/>
  </p:sldIdLst>
  <p:sldSz cx="14630400" cy="8229600"/>
  <p:notesSz cx="6858000" cy="9144000"/>
  <p:embeddedFontLst>
    <p:embeddedFont>
      <p:font typeface="华文彩云" pitchFamily="2" charset="-122"/>
      <p:regular r:id="rId17"/>
    </p:embeddedFont>
    <p:embeddedFont>
      <p:font typeface="黑体" pitchFamily="49" charset="-122"/>
      <p:regular r:id="rId18"/>
    </p:embeddedFont>
    <p:embeddedFont>
      <p:font typeface="Broadway" pitchFamily="82" charset="0"/>
      <p:regular r:id="rId19"/>
    </p:embeddedFont>
    <p:embeddedFont>
      <p:font typeface="微软雅黑" pitchFamily="34" charset="-122"/>
      <p:regular r:id="rId20"/>
      <p:bold r:id="rId21"/>
    </p:embeddedFon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华文新魏" pitchFamily="2" charset="-122"/>
      <p:regular r:id="rId26"/>
    </p:embeddedFont>
    <p:embeddedFont>
      <p:font typeface="Agency FB" pitchFamily="34" charset="0"/>
      <p:regular r:id="rId27"/>
      <p:bold r:id="rId28"/>
    </p:embeddedFont>
    <p:embeddedFont>
      <p:font typeface="方正姚体" pitchFamily="2" charset="-122"/>
      <p:regular r:id="rId29"/>
    </p:embeddedFont>
  </p:embeddedFont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65301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130602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959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2612051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3265062" algn="l" defTabSz="1306025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3918074" algn="l" defTabSz="1306025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4571086" algn="l" defTabSz="1306025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5224097" algn="l" defTabSz="1306025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D20000"/>
    <a:srgbClr val="0000FF"/>
    <a:srgbClr val="0033CC"/>
    <a:srgbClr val="003399"/>
    <a:srgbClr val="006600"/>
    <a:srgbClr val="CCFFFF"/>
    <a:srgbClr val="FF0066"/>
    <a:srgbClr val="FFCC00"/>
    <a:srgbClr val="CCECFF"/>
    <a:srgbClr val="66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3480" autoAdjust="0"/>
    <p:restoredTop sz="97793" autoAdjust="0"/>
  </p:normalViewPr>
  <p:slideViewPr>
    <p:cSldViewPr snapToGrid="0">
      <p:cViewPr varScale="1">
        <p:scale>
          <a:sx n="64" d="100"/>
          <a:sy n="64" d="100"/>
        </p:scale>
        <p:origin x="-114" y="-684"/>
      </p:cViewPr>
      <p:guideLst>
        <p:guide orient="horz" pos="2592"/>
        <p:guide pos="4608"/>
      </p:guideLst>
    </p:cSldViewPr>
  </p:slideViewPr>
  <p:outlineViewPr>
    <p:cViewPr>
      <p:scale>
        <a:sx n="66" d="100"/>
        <a:sy n="66" d="100"/>
      </p:scale>
      <p:origin x="0" y="2214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5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7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49B030-B478-4690-AF75-19EE417770A3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0A832-E975-43AD-BE93-D94DC440E9C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60343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1pPr>
    <a:lvl2pPr marL="653012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2pPr>
    <a:lvl3pPr marL="1306025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3pPr>
    <a:lvl4pPr marL="1959038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4pPr>
    <a:lvl5pPr marL="2612051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5pPr>
    <a:lvl6pPr marL="3265062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6pPr>
    <a:lvl7pPr marL="3918074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7pPr>
    <a:lvl8pPr marL="4571086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8pPr>
    <a:lvl9pPr marL="5224097" algn="l" defTabSz="1306025" rtl="0" eaLnBrk="1" latinLnBrk="0" hangingPunct="1">
      <a:defRPr sz="17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0A832-E975-43AD-BE93-D94DC440E9C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2556514"/>
            <a:ext cx="12435840" cy="176403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0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0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0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0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0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96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46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87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2556513"/>
            <a:ext cx="12435840" cy="176403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1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96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45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01" y="5288283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44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0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13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18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22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27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3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35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082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217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44" indent="0">
              <a:buNone/>
              <a:defRPr sz="2900" b="1"/>
            </a:lvl2pPr>
            <a:lvl3pPr marL="1306090" indent="0">
              <a:buNone/>
              <a:defRPr sz="2600" b="1"/>
            </a:lvl3pPr>
            <a:lvl4pPr marL="1959135" indent="0">
              <a:buNone/>
              <a:defRPr sz="2300" b="1"/>
            </a:lvl4pPr>
            <a:lvl5pPr marL="2612181" indent="0">
              <a:buNone/>
              <a:defRPr sz="2300" b="1"/>
            </a:lvl5pPr>
            <a:lvl6pPr marL="3265225" indent="0">
              <a:buNone/>
              <a:defRPr sz="2300" b="1"/>
            </a:lvl6pPr>
            <a:lvl7pPr marL="3918270" indent="0">
              <a:buNone/>
              <a:defRPr sz="2300" b="1"/>
            </a:lvl7pPr>
            <a:lvl8pPr marL="4571314" indent="0">
              <a:buNone/>
              <a:defRPr sz="2300" b="1"/>
            </a:lvl8pPr>
            <a:lvl9pPr marL="5224359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697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032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421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524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524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858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45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44" indent="0">
              <a:buNone/>
              <a:defRPr sz="4000"/>
            </a:lvl2pPr>
            <a:lvl3pPr marL="1306090" indent="0">
              <a:buNone/>
              <a:defRPr sz="3400"/>
            </a:lvl3pPr>
            <a:lvl4pPr marL="1959135" indent="0">
              <a:buNone/>
              <a:defRPr sz="2900"/>
            </a:lvl4pPr>
            <a:lvl5pPr marL="2612181" indent="0">
              <a:buNone/>
              <a:defRPr sz="2900"/>
            </a:lvl5pPr>
            <a:lvl6pPr marL="3265225" indent="0">
              <a:buNone/>
              <a:defRPr sz="2900"/>
            </a:lvl6pPr>
            <a:lvl7pPr marL="3918270" indent="0">
              <a:buNone/>
              <a:defRPr sz="2900"/>
            </a:lvl7pPr>
            <a:lvl8pPr marL="4571314" indent="0">
              <a:buNone/>
              <a:defRPr sz="2900"/>
            </a:lvl8pPr>
            <a:lvl9pPr marL="5224359" indent="0">
              <a:buNone/>
              <a:defRPr sz="2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44" indent="0">
              <a:buNone/>
              <a:defRPr sz="1700"/>
            </a:lvl2pPr>
            <a:lvl3pPr marL="1306090" indent="0">
              <a:buNone/>
              <a:defRPr sz="1400"/>
            </a:lvl3pPr>
            <a:lvl4pPr marL="1959135" indent="0">
              <a:buNone/>
              <a:defRPr sz="1300"/>
            </a:lvl4pPr>
            <a:lvl5pPr marL="2612181" indent="0">
              <a:buNone/>
              <a:defRPr sz="1300"/>
            </a:lvl5pPr>
            <a:lvl6pPr marL="3265225" indent="0">
              <a:buNone/>
              <a:defRPr sz="1300"/>
            </a:lvl6pPr>
            <a:lvl7pPr marL="3918270" indent="0">
              <a:buNone/>
              <a:defRPr sz="1300"/>
            </a:lvl7pPr>
            <a:lvl8pPr marL="4571314" indent="0">
              <a:buNone/>
              <a:defRPr sz="1300"/>
            </a:lvl8pPr>
            <a:lvl9pPr marL="5224359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029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46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87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9968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53454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11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22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4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5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66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77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8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082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217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110" indent="0">
              <a:buNone/>
              <a:defRPr sz="2900" b="1"/>
            </a:lvl2pPr>
            <a:lvl3pPr marL="1306220" indent="0">
              <a:buNone/>
              <a:defRPr sz="2600" b="1"/>
            </a:lvl3pPr>
            <a:lvl4pPr marL="1959331" indent="0">
              <a:buNone/>
              <a:defRPr sz="2300" b="1"/>
            </a:lvl4pPr>
            <a:lvl5pPr marL="2612441" indent="0">
              <a:buNone/>
              <a:defRPr sz="2300" b="1"/>
            </a:lvl5pPr>
            <a:lvl6pPr marL="3265551" indent="0">
              <a:buNone/>
              <a:defRPr sz="2300" b="1"/>
            </a:lvl6pPr>
            <a:lvl7pPr marL="3918661" indent="0">
              <a:buNone/>
              <a:defRPr sz="2300" b="1"/>
            </a:lvl7pPr>
            <a:lvl8pPr marL="4571771" indent="0">
              <a:buNone/>
              <a:defRPr sz="2300" b="1"/>
            </a:lvl8pPr>
            <a:lvl9pPr marL="5224882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697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032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421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55701" y="5288284"/>
            <a:ext cx="12435840" cy="1634490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1pPr>
            <a:lvl2pPr marL="65301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6025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903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120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650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1807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71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2409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90821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858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110" indent="0">
              <a:buNone/>
              <a:defRPr sz="4000"/>
            </a:lvl2pPr>
            <a:lvl3pPr marL="1306220" indent="0">
              <a:buNone/>
              <a:defRPr sz="3400"/>
            </a:lvl3pPr>
            <a:lvl4pPr marL="1959331" indent="0">
              <a:buNone/>
              <a:defRPr sz="2900"/>
            </a:lvl4pPr>
            <a:lvl5pPr marL="2612441" indent="0">
              <a:buNone/>
              <a:defRPr sz="2900"/>
            </a:lvl5pPr>
            <a:lvl6pPr marL="3265551" indent="0">
              <a:buNone/>
              <a:defRPr sz="2900"/>
            </a:lvl6pPr>
            <a:lvl7pPr marL="3918661" indent="0">
              <a:buNone/>
              <a:defRPr sz="2900"/>
            </a:lvl7pPr>
            <a:lvl8pPr marL="4571771" indent="0">
              <a:buNone/>
              <a:defRPr sz="2900"/>
            </a:lvl8pPr>
            <a:lvl9pPr marL="5224882" indent="0">
              <a:buNone/>
              <a:defRPr sz="2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110" indent="0">
              <a:buNone/>
              <a:defRPr sz="1700"/>
            </a:lvl2pPr>
            <a:lvl3pPr marL="1306220" indent="0">
              <a:buNone/>
              <a:defRPr sz="1400"/>
            </a:lvl3pPr>
            <a:lvl4pPr marL="1959331" indent="0">
              <a:buNone/>
              <a:defRPr sz="1300"/>
            </a:lvl4pPr>
            <a:lvl5pPr marL="2612441" indent="0">
              <a:buNone/>
              <a:defRPr sz="1300"/>
            </a:lvl5pPr>
            <a:lvl6pPr marL="3265551" indent="0">
              <a:buNone/>
              <a:defRPr sz="1300"/>
            </a:lvl6pPr>
            <a:lvl7pPr marL="3918661" indent="0">
              <a:buNone/>
              <a:defRPr sz="1300"/>
            </a:lvl7pPr>
            <a:lvl8pPr marL="4571771" indent="0">
              <a:buNone/>
              <a:defRPr sz="1300"/>
            </a:lvl8pPr>
            <a:lvl9pPr marL="5224882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029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4617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5874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502171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12" indent="0">
              <a:buNone/>
              <a:defRPr sz="2900" b="1"/>
            </a:lvl2pPr>
            <a:lvl3pPr marL="1306025" indent="0">
              <a:buNone/>
              <a:defRPr sz="2600" b="1"/>
            </a:lvl3pPr>
            <a:lvl4pPr marL="1959038" indent="0">
              <a:buNone/>
              <a:defRPr sz="2300" b="1"/>
            </a:lvl4pPr>
            <a:lvl5pPr marL="2612051" indent="0">
              <a:buNone/>
              <a:defRPr sz="2300" b="1"/>
            </a:lvl5pPr>
            <a:lvl6pPr marL="3265062" indent="0">
              <a:buNone/>
              <a:defRPr sz="2300" b="1"/>
            </a:lvl6pPr>
            <a:lvl7pPr marL="3918074" indent="0">
              <a:buNone/>
              <a:defRPr sz="2300" b="1"/>
            </a:lvl7pPr>
            <a:lvl8pPr marL="4571086" indent="0">
              <a:buNone/>
              <a:defRPr sz="2300" b="1"/>
            </a:lvl8pPr>
            <a:lvl9pPr marL="5224097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7432042" y="1842136"/>
            <a:ext cx="6466840" cy="76771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3012" indent="0">
              <a:buNone/>
              <a:defRPr sz="2900" b="1"/>
            </a:lvl2pPr>
            <a:lvl3pPr marL="1306025" indent="0">
              <a:buNone/>
              <a:defRPr sz="2600" b="1"/>
            </a:lvl3pPr>
            <a:lvl4pPr marL="1959038" indent="0">
              <a:buNone/>
              <a:defRPr sz="2300" b="1"/>
            </a:lvl4pPr>
            <a:lvl5pPr marL="2612051" indent="0">
              <a:buNone/>
              <a:defRPr sz="2300" b="1"/>
            </a:lvl5pPr>
            <a:lvl6pPr marL="3265062" indent="0">
              <a:buNone/>
              <a:defRPr sz="2300" b="1"/>
            </a:lvl6pPr>
            <a:lvl7pPr marL="3918074" indent="0">
              <a:buNone/>
              <a:defRPr sz="2300" b="1"/>
            </a:lvl7pPr>
            <a:lvl8pPr marL="4571086" indent="0">
              <a:buNone/>
              <a:defRPr sz="2300" b="1"/>
            </a:lvl8pPr>
            <a:lvl9pPr marL="5224097" indent="0">
              <a:buNone/>
              <a:defRPr sz="23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7432042" y="2609850"/>
            <a:ext cx="6466840" cy="4741546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966976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0323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04216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1526" y="327660"/>
            <a:ext cx="4813301" cy="1394460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1526" y="1722120"/>
            <a:ext cx="4813301" cy="5629276"/>
          </a:xfrm>
        </p:spPr>
        <p:txBody>
          <a:bodyPr/>
          <a:lstStyle>
            <a:lvl1pPr marL="0" indent="0">
              <a:buNone/>
              <a:defRPr sz="2000"/>
            </a:lvl1pPr>
            <a:lvl2pPr marL="653012" indent="0">
              <a:buNone/>
              <a:defRPr sz="1700"/>
            </a:lvl2pPr>
            <a:lvl3pPr marL="1306025" indent="0">
              <a:buNone/>
              <a:defRPr sz="1400"/>
            </a:lvl3pPr>
            <a:lvl4pPr marL="1959038" indent="0">
              <a:buNone/>
              <a:defRPr sz="1300"/>
            </a:lvl4pPr>
            <a:lvl5pPr marL="2612051" indent="0">
              <a:buNone/>
              <a:defRPr sz="1300"/>
            </a:lvl5pPr>
            <a:lvl6pPr marL="3265062" indent="0">
              <a:buNone/>
              <a:defRPr sz="1300"/>
            </a:lvl6pPr>
            <a:lvl7pPr marL="3918074" indent="0">
              <a:buNone/>
              <a:defRPr sz="1300"/>
            </a:lvl7pPr>
            <a:lvl8pPr marL="4571086" indent="0">
              <a:buNone/>
              <a:defRPr sz="1300"/>
            </a:lvl8pPr>
            <a:lvl9pPr marL="5224097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3858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9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4600"/>
            </a:lvl1pPr>
            <a:lvl2pPr marL="653012" indent="0">
              <a:buNone/>
              <a:defRPr sz="4000"/>
            </a:lvl2pPr>
            <a:lvl3pPr marL="1306025" indent="0">
              <a:buNone/>
              <a:defRPr sz="3400"/>
            </a:lvl3pPr>
            <a:lvl4pPr marL="1959038" indent="0">
              <a:buNone/>
              <a:defRPr sz="2900"/>
            </a:lvl4pPr>
            <a:lvl5pPr marL="2612051" indent="0">
              <a:buNone/>
              <a:defRPr sz="2900"/>
            </a:lvl5pPr>
            <a:lvl6pPr marL="3265062" indent="0">
              <a:buNone/>
              <a:defRPr sz="2900"/>
            </a:lvl6pPr>
            <a:lvl7pPr marL="3918074" indent="0">
              <a:buNone/>
              <a:defRPr sz="2900"/>
            </a:lvl7pPr>
            <a:lvl8pPr marL="4571086" indent="0">
              <a:buNone/>
              <a:defRPr sz="2900"/>
            </a:lvl8pPr>
            <a:lvl9pPr marL="5224097" indent="0">
              <a:buNone/>
              <a:defRPr sz="29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2000"/>
            </a:lvl1pPr>
            <a:lvl2pPr marL="653012" indent="0">
              <a:buNone/>
              <a:defRPr sz="1700"/>
            </a:lvl2pPr>
            <a:lvl3pPr marL="1306025" indent="0">
              <a:buNone/>
              <a:defRPr sz="1400"/>
            </a:lvl3pPr>
            <a:lvl4pPr marL="1959038" indent="0">
              <a:buNone/>
              <a:defRPr sz="1300"/>
            </a:lvl4pPr>
            <a:lvl5pPr marL="2612051" indent="0">
              <a:buNone/>
              <a:defRPr sz="1300"/>
            </a:lvl5pPr>
            <a:lvl6pPr marL="3265062" indent="0">
              <a:buNone/>
              <a:defRPr sz="1300"/>
            </a:lvl6pPr>
            <a:lvl7pPr marL="3918074" indent="0">
              <a:buNone/>
              <a:defRPr sz="1300"/>
            </a:lvl7pPr>
            <a:lvl8pPr marL="4571086" indent="0">
              <a:buNone/>
              <a:defRPr sz="1300"/>
            </a:lvl8pPr>
            <a:lvl9pPr marL="5224097" indent="0">
              <a:buNone/>
              <a:defRPr sz="13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90293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02" tIns="65302" rIns="130602" bIns="65302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02" tIns="65302" rIns="130602" bIns="65302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31520" y="7627624"/>
            <a:ext cx="3413760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998720" y="7627624"/>
            <a:ext cx="4632960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85120" y="7627624"/>
            <a:ext cx="3413760" cy="438150"/>
          </a:xfrm>
          <a:prstGeom prst="rect">
            <a:avLst/>
          </a:prstGeom>
        </p:spPr>
        <p:txBody>
          <a:bodyPr vert="horz" lIns="130602" tIns="65302" rIns="130602" bIns="6530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310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1306025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760" indent="-489760" algn="l" defTabSz="1306025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146" indent="-408134" algn="l" defTabSz="1306025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531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543" indent="-326505" algn="l" defTabSz="1306025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554" indent="-326505" algn="l" defTabSz="1306025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566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579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592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604" indent="-326505" algn="l" defTabSz="1306025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1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25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038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051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062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074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086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097" algn="l" defTabSz="1306025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09" tIns="65305" rIns="130609" bIns="65305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09" tIns="65305" rIns="130609" bIns="65305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31520" y="7627623"/>
            <a:ext cx="34137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998720" y="7627623"/>
            <a:ext cx="46329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85120" y="7627623"/>
            <a:ext cx="3413760" cy="438150"/>
          </a:xfrm>
          <a:prstGeom prst="rect">
            <a:avLst/>
          </a:prstGeom>
        </p:spPr>
        <p:txBody>
          <a:bodyPr vert="horz" lIns="130609" tIns="65305" rIns="130609" bIns="65305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310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13060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784" indent="-489784" algn="l" defTabSz="13060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198" indent="-408154" algn="l" defTabSz="13060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613" indent="-326522" algn="l" defTabSz="13060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657" indent="-326522" algn="l" defTabSz="130609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702" indent="-326522" algn="l" defTabSz="130609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1746" indent="-326522" algn="l" defTabSz="130609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4791" indent="-326522" algn="l" defTabSz="130609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7837" indent="-326522" algn="l" defTabSz="130609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0882" indent="-326522" algn="l" defTabSz="130609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044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09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135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181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225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270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14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359" algn="l" defTabSz="13060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130622" tIns="65311" rIns="130622" bIns="65311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130622" tIns="65311" rIns="130622" bIns="65311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94F5D-5902-41F2-862E-80AEB3829642}" type="datetimeFigureOut">
              <a:rPr lang="zh-CN" altLang="en-US" smtClean="0"/>
              <a:pPr/>
              <a:t>2016/1/5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130622" tIns="65311" rIns="130622" bIns="65311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E4A4DA-8B64-4339-B740-4CC3A869A2AC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3100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xStyles>
    <p:titleStyle>
      <a:lvl1pPr algn="ctr" defTabSz="130622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61304" indent="-408194" algn="l" defTabSz="130622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3277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886" indent="-326555" algn="l" defTabSz="1306220" rtl="0" eaLnBrk="1" latinLnBrk="0" hangingPunct="1">
        <a:spcBef>
          <a:spcPct val="20000"/>
        </a:spcBef>
        <a:buFont typeface="Arial" pitchFamily="34" charset="0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38996" indent="-326555" algn="l" defTabSz="1306220" rtl="0" eaLnBrk="1" latinLnBrk="0" hangingPunct="1">
        <a:spcBef>
          <a:spcPct val="20000"/>
        </a:spcBef>
        <a:buFont typeface="Arial" pitchFamily="34" charset="0"/>
        <a:buChar char="»"/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2" Type="http://schemas.openxmlformats.org/officeDocument/2006/relationships/tags" Target="../tags/tag3.xml"/><Relationship Id="rId16" Type="http://schemas.openxmlformats.org/officeDocument/2006/relationships/image" Target="../media/image29.pn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28.pn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slideLayout" Target="../slideLayouts/slideLayout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3"/>
          <p:cNvSpPr txBox="1"/>
          <p:nvPr/>
        </p:nvSpPr>
        <p:spPr>
          <a:xfrm>
            <a:off x="2994493" y="1176680"/>
            <a:ext cx="11229507" cy="5602608"/>
          </a:xfrm>
          <a:prstGeom prst="rect">
            <a:avLst/>
          </a:prstGeom>
          <a:noFill/>
        </p:spPr>
        <p:txBody>
          <a:bodyPr wrap="square" lIns="130602" tIns="65302" rIns="130602" bIns="65302"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60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  <a:cs typeface="Times New Roman" panose="02020603050405020304" pitchFamily="18" charset="0"/>
              </a:rPr>
              <a:t>汽车工程学院</a:t>
            </a:r>
            <a:r>
              <a:rPr lang="zh-CN" altLang="en-US" sz="69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  <a:t/>
            </a:r>
            <a:br>
              <a:rPr lang="zh-CN" altLang="en-US" sz="69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黑体" pitchFamily="49" charset="-122"/>
                <a:ea typeface="黑体" pitchFamily="49" charset="-122"/>
                <a:cs typeface="Times New Roman" panose="02020603050405020304" pitchFamily="18" charset="0"/>
              </a:rPr>
            </a:br>
            <a:r>
              <a:rPr lang="zh-CN" altLang="en-US" sz="7200" b="1" dirty="0" smtClean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黑体" pitchFamily="49" charset="-122"/>
                <a:cs typeface="Arial" panose="020B0604020202020204" pitchFamily="34" charset="0"/>
              </a:rPr>
              <a:t>卓越引领   温馨小家</a:t>
            </a:r>
            <a:endParaRPr lang="zh-CN" altLang="en-US" sz="6900" b="1" dirty="0" smtClean="0">
              <a:solidFill>
                <a:srgbClr val="D2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7200" b="1" dirty="0" smtClean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黑体" pitchFamily="49" charset="-122"/>
              <a:ea typeface="黑体" pitchFamily="49" charset="-122"/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51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黑体" panose="02010600030101010101" pitchFamily="2" charset="-122"/>
                <a:cs typeface="Arial" panose="020B0604020202020204" pitchFamily="34" charset="0"/>
              </a:rPr>
              <a:t>2016</a:t>
            </a:r>
            <a:r>
              <a:rPr lang="zh-CN" altLang="en-US" sz="51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黑体" panose="02010600030101010101" pitchFamily="2" charset="-122"/>
                <a:cs typeface="Arial" panose="020B0604020202020204" pitchFamily="34" charset="0"/>
              </a:rPr>
              <a:t>年</a:t>
            </a:r>
            <a:r>
              <a:rPr lang="en-US" altLang="zh-CN" sz="51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黑体" panose="02010600030101010101" pitchFamily="2" charset="-122"/>
                <a:cs typeface="Arial" panose="020B0604020202020204" pitchFamily="34" charset="0"/>
              </a:rPr>
              <a:t>1</a:t>
            </a:r>
            <a:r>
              <a:rPr lang="zh-CN" altLang="en-US" sz="5100" b="1" dirty="0" smtClean="0">
                <a:solidFill>
                  <a:srgbClr val="00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  <a:ea typeface="黑体" panose="02010600030101010101" pitchFamily="2" charset="-122"/>
                <a:cs typeface="Arial" panose="020B0604020202020204" pitchFamily="34" charset="0"/>
              </a:rPr>
              <a:t>月</a:t>
            </a:r>
            <a:endParaRPr lang="zh-CN" altLang="en-US" sz="5100" b="1" dirty="0">
              <a:solidFill>
                <a:srgbClr val="00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anose="04040905080B02020502" pitchFamily="82" charset="0"/>
              <a:ea typeface="黑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82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MH_Other_1"/>
          <p:cNvSpPr>
            <a:spLocks/>
          </p:cNvSpPr>
          <p:nvPr>
            <p:custDataLst>
              <p:tags r:id="rId2"/>
            </p:custDataLst>
          </p:nvPr>
        </p:nvSpPr>
        <p:spPr bwMode="auto">
          <a:xfrm>
            <a:off x="8643621" y="1894456"/>
            <a:ext cx="1084579" cy="1738598"/>
          </a:xfrm>
          <a:custGeom>
            <a:avLst/>
            <a:gdLst>
              <a:gd name="T0" fmla="*/ 0 w 880533"/>
              <a:gd name="T1" fmla="*/ 0 h 1761068"/>
              <a:gd name="T2" fmla="*/ 177885 w 880533"/>
              <a:gd name="T3" fmla="*/ 17870 h 1761068"/>
              <a:gd name="T4" fmla="*/ 882651 w 880533"/>
              <a:gd name="T5" fmla="*/ 879474 h 1761068"/>
              <a:gd name="T6" fmla="*/ 177885 w 880533"/>
              <a:gd name="T7" fmla="*/ 1741078 h 1761068"/>
              <a:gd name="T8" fmla="*/ 0 w 880533"/>
              <a:gd name="T9" fmla="*/ 1758944 h 1761068"/>
              <a:gd name="T10" fmla="*/ 0 w 880533"/>
              <a:gd name="T11" fmla="*/ 1408000 h 1761068"/>
              <a:gd name="T12" fmla="*/ 106900 w 880533"/>
              <a:gd name="T13" fmla="*/ 1397263 h 1761068"/>
              <a:gd name="T14" fmla="*/ 530437 w 880533"/>
              <a:gd name="T15" fmla="*/ 879473 h 1761068"/>
              <a:gd name="T16" fmla="*/ 106900 w 880533"/>
              <a:gd name="T17" fmla="*/ 361681 h 1761068"/>
              <a:gd name="T18" fmla="*/ 0 w 880533"/>
              <a:gd name="T19" fmla="*/ 350942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F1891A"/>
          </a:solidFill>
          <a:ln w="9525">
            <a:noFill/>
            <a:miter lim="800000"/>
            <a:headEnd/>
            <a:tailEnd/>
          </a:ln>
        </p:spPr>
        <p:txBody>
          <a:bodyPr lIns="130602" tIns="65302" rIns="130602" bIns="65302" anchor="ctr"/>
          <a:lstStyle/>
          <a:p>
            <a:pPr algn="just" eaLnBrk="1" hangingPunct="1"/>
            <a:r>
              <a:rPr lang="en-US" altLang="zh-CN" sz="4400" b="1" dirty="0">
                <a:solidFill>
                  <a:srgbClr val="F4890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微软雅黑" pitchFamily="34" charset="-122"/>
              </a:rPr>
              <a:t>D</a:t>
            </a:r>
            <a:endParaRPr lang="zh-CN" altLang="en-US" sz="4400" b="1" dirty="0">
              <a:solidFill>
                <a:srgbClr val="F4890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微软雅黑" pitchFamily="34" charset="-122"/>
            </a:endParaRPr>
          </a:p>
        </p:txBody>
      </p:sp>
      <p:pic>
        <p:nvPicPr>
          <p:cNvPr id="3076" name="MH_Other_2"/>
          <p:cNvPicPr>
            <a:picLocks/>
          </p:cNvPicPr>
          <p:nvPr>
            <p:custDataLst>
              <p:tags r:id="rId3"/>
            </p:custDataLst>
          </p:nvPr>
        </p:nvPicPr>
        <p:blipFill>
          <a:blip r:embed="rId15"/>
          <a:srcRect l="50887"/>
          <a:stretch>
            <a:fillRect/>
          </a:stretch>
        </p:blipFill>
        <p:spPr bwMode="auto">
          <a:xfrm>
            <a:off x="8643628" y="1421965"/>
            <a:ext cx="87938" cy="88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MH_Other_3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7327901" y="2622166"/>
            <a:ext cx="1084579" cy="1738598"/>
          </a:xfrm>
          <a:custGeom>
            <a:avLst/>
            <a:gdLst>
              <a:gd name="T0" fmla="*/ 0 w 880533"/>
              <a:gd name="T1" fmla="*/ 0 h 1761068"/>
              <a:gd name="T2" fmla="*/ 177885 w 880533"/>
              <a:gd name="T3" fmla="*/ 17870 h 1761068"/>
              <a:gd name="T4" fmla="*/ 882651 w 880533"/>
              <a:gd name="T5" fmla="*/ 879474 h 1761068"/>
              <a:gd name="T6" fmla="*/ 177885 w 880533"/>
              <a:gd name="T7" fmla="*/ 1741078 h 1761068"/>
              <a:gd name="T8" fmla="*/ 0 w 880533"/>
              <a:gd name="T9" fmla="*/ 1758944 h 1761068"/>
              <a:gd name="T10" fmla="*/ 0 w 880533"/>
              <a:gd name="T11" fmla="*/ 1408000 h 1761068"/>
              <a:gd name="T12" fmla="*/ 106900 w 880533"/>
              <a:gd name="T13" fmla="*/ 1397263 h 1761068"/>
              <a:gd name="T14" fmla="*/ 530437 w 880533"/>
              <a:gd name="T15" fmla="*/ 879473 h 1761068"/>
              <a:gd name="T16" fmla="*/ 106900 w 880533"/>
              <a:gd name="T17" fmla="*/ 361681 h 1761068"/>
              <a:gd name="T18" fmla="*/ 0 w 880533"/>
              <a:gd name="T19" fmla="*/ 350942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74A42C"/>
          </a:solidFill>
          <a:ln w="9525">
            <a:noFill/>
            <a:miter lim="800000"/>
            <a:headEnd/>
            <a:tailEnd/>
          </a:ln>
        </p:spPr>
        <p:txBody>
          <a:bodyPr lIns="130602" tIns="65302" rIns="130602" bIns="65302" anchor="ctr"/>
          <a:lstStyle/>
          <a:p>
            <a:pPr algn="just" eaLnBrk="1" hangingPunct="1"/>
            <a:r>
              <a:rPr lang="en-US" altLang="zh-CN" sz="4400" b="1" dirty="0">
                <a:solidFill>
                  <a:srgbClr val="719E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微软雅黑" pitchFamily="34" charset="-122"/>
              </a:rPr>
              <a:t>C</a:t>
            </a:r>
            <a:endParaRPr lang="zh-CN" altLang="en-US" sz="4400" b="1" dirty="0">
              <a:solidFill>
                <a:srgbClr val="719E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微软雅黑" pitchFamily="34" charset="-122"/>
            </a:endParaRPr>
          </a:p>
        </p:txBody>
      </p:sp>
      <p:pic>
        <p:nvPicPr>
          <p:cNvPr id="3078" name="MH_Other_4"/>
          <p:cNvPicPr>
            <a:picLocks/>
          </p:cNvPicPr>
          <p:nvPr>
            <p:custDataLst>
              <p:tags r:id="rId5"/>
            </p:custDataLst>
          </p:nvPr>
        </p:nvPicPr>
        <p:blipFill>
          <a:blip r:embed="rId16"/>
          <a:srcRect l="50887"/>
          <a:stretch>
            <a:fillRect/>
          </a:stretch>
        </p:blipFill>
        <p:spPr bwMode="auto">
          <a:xfrm>
            <a:off x="7327903" y="2111575"/>
            <a:ext cx="89893" cy="88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MH_Other_5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012181" y="3349876"/>
            <a:ext cx="1084579" cy="1738598"/>
          </a:xfrm>
          <a:custGeom>
            <a:avLst/>
            <a:gdLst>
              <a:gd name="T0" fmla="*/ 0 w 880533"/>
              <a:gd name="T1" fmla="*/ 0 h 1761068"/>
              <a:gd name="T2" fmla="*/ 177885 w 880533"/>
              <a:gd name="T3" fmla="*/ 17870 h 1761068"/>
              <a:gd name="T4" fmla="*/ 882651 w 880533"/>
              <a:gd name="T5" fmla="*/ 879474 h 1761068"/>
              <a:gd name="T6" fmla="*/ 177885 w 880533"/>
              <a:gd name="T7" fmla="*/ 1741078 h 1761068"/>
              <a:gd name="T8" fmla="*/ 0 w 880533"/>
              <a:gd name="T9" fmla="*/ 1758944 h 1761068"/>
              <a:gd name="T10" fmla="*/ 0 w 880533"/>
              <a:gd name="T11" fmla="*/ 1408000 h 1761068"/>
              <a:gd name="T12" fmla="*/ 106900 w 880533"/>
              <a:gd name="T13" fmla="*/ 1397263 h 1761068"/>
              <a:gd name="T14" fmla="*/ 530437 w 880533"/>
              <a:gd name="T15" fmla="*/ 879473 h 1761068"/>
              <a:gd name="T16" fmla="*/ 106900 w 880533"/>
              <a:gd name="T17" fmla="*/ 361681 h 1761068"/>
              <a:gd name="T18" fmla="*/ 0 w 880533"/>
              <a:gd name="T19" fmla="*/ 350942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21A3D5"/>
          </a:solidFill>
          <a:ln w="9525">
            <a:noFill/>
            <a:miter lim="800000"/>
            <a:headEnd/>
            <a:tailEnd/>
          </a:ln>
        </p:spPr>
        <p:txBody>
          <a:bodyPr lIns="130602" tIns="65302" rIns="130602" bIns="65302" anchor="ctr"/>
          <a:lstStyle/>
          <a:p>
            <a:pPr algn="just" eaLnBrk="1" hangingPunct="1"/>
            <a:r>
              <a:rPr lang="en-US" altLang="zh-CN" sz="4400" b="1" dirty="0">
                <a:solidFill>
                  <a:srgbClr val="21A2D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微软雅黑" pitchFamily="34" charset="-122"/>
              </a:rPr>
              <a:t>B</a:t>
            </a:r>
            <a:endParaRPr lang="zh-CN" altLang="en-US" sz="4400" b="1" dirty="0">
              <a:solidFill>
                <a:srgbClr val="21A2D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微软雅黑" pitchFamily="34" charset="-122"/>
            </a:endParaRPr>
          </a:p>
        </p:txBody>
      </p:sp>
      <p:pic>
        <p:nvPicPr>
          <p:cNvPr id="3080" name="MH_Other_6"/>
          <p:cNvPicPr>
            <a:picLocks/>
          </p:cNvPicPr>
          <p:nvPr>
            <p:custDataLst>
              <p:tags r:id="rId7"/>
            </p:custDataLst>
          </p:nvPr>
        </p:nvPicPr>
        <p:blipFill>
          <a:blip r:embed="rId16"/>
          <a:srcRect l="50887"/>
          <a:stretch>
            <a:fillRect/>
          </a:stretch>
        </p:blipFill>
        <p:spPr bwMode="auto">
          <a:xfrm>
            <a:off x="6012183" y="2864685"/>
            <a:ext cx="89893" cy="88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1" name="MH_Other_7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4699002" y="4077586"/>
            <a:ext cx="1082626" cy="1738598"/>
          </a:xfrm>
          <a:custGeom>
            <a:avLst/>
            <a:gdLst>
              <a:gd name="T0" fmla="*/ 0 w 880533"/>
              <a:gd name="T1" fmla="*/ 0 h 1761068"/>
              <a:gd name="T2" fmla="*/ 176606 w 880533"/>
              <a:gd name="T3" fmla="*/ 17870 h 1761068"/>
              <a:gd name="T4" fmla="*/ 876309 w 880533"/>
              <a:gd name="T5" fmla="*/ 879474 h 1761068"/>
              <a:gd name="T6" fmla="*/ 176606 w 880533"/>
              <a:gd name="T7" fmla="*/ 1741078 h 1761068"/>
              <a:gd name="T8" fmla="*/ 0 w 880533"/>
              <a:gd name="T9" fmla="*/ 1758944 h 1761068"/>
              <a:gd name="T10" fmla="*/ 0 w 880533"/>
              <a:gd name="T11" fmla="*/ 1408000 h 1761068"/>
              <a:gd name="T12" fmla="*/ 106132 w 880533"/>
              <a:gd name="T13" fmla="*/ 1397263 h 1761068"/>
              <a:gd name="T14" fmla="*/ 526626 w 880533"/>
              <a:gd name="T15" fmla="*/ 879473 h 1761068"/>
              <a:gd name="T16" fmla="*/ 106132 w 880533"/>
              <a:gd name="T17" fmla="*/ 361681 h 1761068"/>
              <a:gd name="T18" fmla="*/ 0 w 880533"/>
              <a:gd name="T19" fmla="*/ 350942 h 176106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880533"/>
              <a:gd name="T31" fmla="*/ 0 h 1761068"/>
              <a:gd name="T32" fmla="*/ 880533 w 880533"/>
              <a:gd name="T33" fmla="*/ 1761068 h 176106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880533" h="1761068">
                <a:moveTo>
                  <a:pt x="0" y="0"/>
                </a:moveTo>
                <a:lnTo>
                  <a:pt x="177457" y="17890"/>
                </a:lnTo>
                <a:cubicBezTo>
                  <a:pt x="578702" y="99996"/>
                  <a:pt x="880533" y="455017"/>
                  <a:pt x="880533" y="880534"/>
                </a:cubicBezTo>
                <a:cubicBezTo>
                  <a:pt x="880533" y="1306051"/>
                  <a:pt x="578702" y="1661072"/>
                  <a:pt x="177457" y="1743179"/>
                </a:cubicBezTo>
                <a:lnTo>
                  <a:pt x="0" y="1761068"/>
                </a:lnTo>
                <a:lnTo>
                  <a:pt x="0" y="1409700"/>
                </a:lnTo>
                <a:lnTo>
                  <a:pt x="106644" y="1398950"/>
                </a:lnTo>
                <a:cubicBezTo>
                  <a:pt x="347776" y="1349607"/>
                  <a:pt x="529165" y="1136253"/>
                  <a:pt x="529165" y="880533"/>
                </a:cubicBezTo>
                <a:cubicBezTo>
                  <a:pt x="529165" y="624814"/>
                  <a:pt x="347776" y="411460"/>
                  <a:pt x="106644" y="362117"/>
                </a:cubicBezTo>
                <a:lnTo>
                  <a:pt x="0" y="351366"/>
                </a:lnTo>
                <a:lnTo>
                  <a:pt x="0" y="0"/>
                </a:lnTo>
                <a:close/>
              </a:path>
            </a:pathLst>
          </a:custGeom>
          <a:solidFill>
            <a:srgbClr val="8D7DB5"/>
          </a:solidFill>
          <a:ln w="9525">
            <a:noFill/>
            <a:miter lim="800000"/>
            <a:headEnd/>
            <a:tailEnd/>
          </a:ln>
        </p:spPr>
        <p:txBody>
          <a:bodyPr lIns="130602" tIns="65302" rIns="130602" bIns="65302" anchor="ctr"/>
          <a:lstStyle/>
          <a:p>
            <a:pPr algn="just" eaLnBrk="1" hangingPunct="1"/>
            <a:r>
              <a:rPr lang="en-US" altLang="zh-CN" sz="4400" b="1" dirty="0">
                <a:solidFill>
                  <a:srgbClr val="8E7EB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微软雅黑" pitchFamily="34" charset="-122"/>
              </a:rPr>
              <a:t>A</a:t>
            </a:r>
            <a:endParaRPr lang="zh-CN" altLang="en-US" sz="4400" b="1" dirty="0">
              <a:solidFill>
                <a:srgbClr val="8E7EB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ea typeface="微软雅黑" pitchFamily="34" charset="-122"/>
            </a:endParaRPr>
          </a:p>
        </p:txBody>
      </p:sp>
      <p:pic>
        <p:nvPicPr>
          <p:cNvPr id="3082" name="MH_Other_8"/>
          <p:cNvPicPr>
            <a:picLocks/>
          </p:cNvPicPr>
          <p:nvPr>
            <p:custDataLst>
              <p:tags r:id="rId9"/>
            </p:custDataLst>
          </p:nvPr>
        </p:nvPicPr>
        <p:blipFill>
          <a:blip r:embed="rId15"/>
          <a:srcRect l="50887"/>
          <a:stretch>
            <a:fillRect/>
          </a:stretch>
        </p:blipFill>
        <p:spPr bwMode="auto">
          <a:xfrm>
            <a:off x="4699000" y="3554295"/>
            <a:ext cx="87939" cy="888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MH_SubTitle_2"/>
          <p:cNvSpPr/>
          <p:nvPr>
            <p:custDataLst>
              <p:tags r:id="rId10"/>
            </p:custDataLst>
          </p:nvPr>
        </p:nvSpPr>
        <p:spPr>
          <a:xfrm>
            <a:off x="7118350" y="4478780"/>
            <a:ext cx="4766310" cy="1219123"/>
          </a:xfrm>
          <a:prstGeom prst="rect">
            <a:avLst/>
          </a:prstGeom>
        </p:spPr>
        <p:txBody>
          <a:bodyPr lIns="130602" tIns="65302" rIns="130602" bIns="653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广开渠道，拓展与国外相关著名学者和专家的联系</a:t>
            </a:r>
          </a:p>
        </p:txBody>
      </p:sp>
      <p:sp>
        <p:nvSpPr>
          <p:cNvPr id="49" name="MH_SubTitle_3"/>
          <p:cNvSpPr/>
          <p:nvPr>
            <p:custDataLst>
              <p:tags r:id="rId11"/>
            </p:custDataLst>
          </p:nvPr>
        </p:nvSpPr>
        <p:spPr>
          <a:xfrm>
            <a:off x="2209800" y="1998471"/>
            <a:ext cx="5113020" cy="1090481"/>
          </a:xfrm>
          <a:prstGeom prst="rect">
            <a:avLst/>
          </a:prstGeom>
        </p:spPr>
        <p:txBody>
          <a:bodyPr lIns="130602" tIns="65302" rIns="130602" bIns="653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开阔视野，主动学习国内外先进的教学理念和方法</a:t>
            </a:r>
          </a:p>
        </p:txBody>
      </p:sp>
      <p:sp>
        <p:nvSpPr>
          <p:cNvPr id="50" name="MH_SubTitle_4"/>
          <p:cNvSpPr/>
          <p:nvPr>
            <p:custDataLst>
              <p:tags r:id="rId12"/>
            </p:custDataLst>
          </p:nvPr>
        </p:nvSpPr>
        <p:spPr>
          <a:xfrm>
            <a:off x="9890760" y="2211447"/>
            <a:ext cx="3964940" cy="1090481"/>
          </a:xfrm>
          <a:prstGeom prst="rect">
            <a:avLst/>
          </a:prstGeom>
        </p:spPr>
        <p:txBody>
          <a:bodyPr lIns="130602" tIns="65302" rIns="130602" bIns="653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华文新魏" pitchFamily="2" charset="-122"/>
                <a:cs typeface="Times New Roman" pitchFamily="18" charset="0"/>
              </a:rPr>
              <a:t>学习企业解决实际工程问题的能力，不断提高教书育人水平</a:t>
            </a:r>
          </a:p>
        </p:txBody>
      </p:sp>
      <p:sp>
        <p:nvSpPr>
          <p:cNvPr id="51" name="MH_SubTitle_1"/>
          <p:cNvSpPr/>
          <p:nvPr>
            <p:custDataLst>
              <p:tags r:id="rId13"/>
            </p:custDataLst>
          </p:nvPr>
        </p:nvSpPr>
        <p:spPr>
          <a:xfrm>
            <a:off x="929390" y="4321301"/>
            <a:ext cx="3553710" cy="1090481"/>
          </a:xfrm>
          <a:prstGeom prst="rect">
            <a:avLst/>
          </a:prstGeom>
        </p:spPr>
        <p:txBody>
          <a:bodyPr lIns="130602" tIns="65302" rIns="130602" bIns="65302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</a:rPr>
              <a:t>汽车工程学院重视“卓越计划”师资队伍建设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4688" y="55554"/>
            <a:ext cx="13216420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八、</a:t>
            </a:r>
            <a:r>
              <a:rPr lang="zh-CN" altLang="en-US" sz="3200" dirty="0" smtClean="0"/>
              <a:t>以“卓越工程师教育培养计划”为引领，加强教职工队伍建设</a:t>
            </a:r>
            <a:endParaRPr lang="zh-CN" altLang="en-US" sz="32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79288" y="55554"/>
            <a:ext cx="7399210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九、</a:t>
            </a:r>
            <a:r>
              <a:rPr lang="zh-CN" altLang="en-US" sz="3200" dirty="0" smtClean="0"/>
              <a:t>组织形式多样的文体活动</a:t>
            </a:r>
            <a:endParaRPr lang="zh-CN" altLang="en-US" sz="3200" dirty="0"/>
          </a:p>
        </p:txBody>
      </p:sp>
      <p:sp>
        <p:nvSpPr>
          <p:cNvPr id="97" name="MH_Other_1"/>
          <p:cNvSpPr/>
          <p:nvPr>
            <p:custDataLst>
              <p:tags r:id="rId1"/>
            </p:custDataLst>
          </p:nvPr>
        </p:nvSpPr>
        <p:spPr>
          <a:xfrm>
            <a:off x="2708647" y="3306278"/>
            <a:ext cx="4109405" cy="1452562"/>
          </a:xfrm>
          <a:prstGeom prst="roundRect">
            <a:avLst>
              <a:gd name="adj" fmla="val 46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98" name="MH_SubTitle_1"/>
          <p:cNvSpPr/>
          <p:nvPr>
            <p:custDataLst>
              <p:tags r:id="rId2"/>
            </p:custDataLst>
          </p:nvPr>
        </p:nvSpPr>
        <p:spPr>
          <a:xfrm>
            <a:off x="2868985" y="3477728"/>
            <a:ext cx="3681660" cy="1168400"/>
          </a:xfrm>
          <a:prstGeom prst="roundRect">
            <a:avLst>
              <a:gd name="adj" fmla="val 464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43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333333"/>
                </a:solidFill>
                <a:latin typeface="黑体" pitchFamily="49" charset="-122"/>
                <a:ea typeface="黑体" pitchFamily="49" charset="-122"/>
              </a:rPr>
              <a:t>“六一”亲子活动</a:t>
            </a:r>
          </a:p>
        </p:txBody>
      </p:sp>
      <p:sp>
        <p:nvSpPr>
          <p:cNvPr id="101" name="MH_Other_2"/>
          <p:cNvSpPr/>
          <p:nvPr>
            <p:custDataLst>
              <p:tags r:id="rId3"/>
            </p:custDataLst>
          </p:nvPr>
        </p:nvSpPr>
        <p:spPr>
          <a:xfrm>
            <a:off x="5005759" y="3758715"/>
            <a:ext cx="1346251" cy="874713"/>
          </a:xfrm>
          <a:custGeom>
            <a:avLst/>
            <a:gdLst>
              <a:gd name="connsiteX0" fmla="*/ 776377 w 785004"/>
              <a:gd name="connsiteY0" fmla="*/ 0 h 715992"/>
              <a:gd name="connsiteX1" fmla="*/ 439947 w 785004"/>
              <a:gd name="connsiteY1" fmla="*/ 0 h 715992"/>
              <a:gd name="connsiteX2" fmla="*/ 0 w 785004"/>
              <a:gd name="connsiteY2" fmla="*/ 715992 h 715992"/>
              <a:gd name="connsiteX3" fmla="*/ 785004 w 785004"/>
              <a:gd name="connsiteY3" fmla="*/ 715992 h 715992"/>
              <a:gd name="connsiteX4" fmla="*/ 776377 w 785004"/>
              <a:gd name="connsiteY4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004" h="715992">
                <a:moveTo>
                  <a:pt x="776377" y="0"/>
                </a:moveTo>
                <a:lnTo>
                  <a:pt x="439947" y="0"/>
                </a:lnTo>
                <a:lnTo>
                  <a:pt x="0" y="715992"/>
                </a:lnTo>
                <a:lnTo>
                  <a:pt x="785004" y="715992"/>
                </a:lnTo>
                <a:lnTo>
                  <a:pt x="7763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72000" anchor="b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gency FB" panose="020B0503020202020204" pitchFamily="34" charset="0"/>
                <a:ea typeface="方正姚体" panose="02010601030101010101" pitchFamily="2" charset="-122"/>
              </a:rPr>
              <a:t>01</a:t>
            </a:r>
            <a:endParaRPr lang="zh-CN" altLang="en-US" sz="3200" b="1" dirty="0">
              <a:solidFill>
                <a:srgbClr val="FFFFFF"/>
              </a:solidFill>
              <a:latin typeface="Agency FB" panose="020B05030202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03" name="MH_Other_3"/>
          <p:cNvSpPr/>
          <p:nvPr>
            <p:custDataLst>
              <p:tags r:id="rId4"/>
            </p:custDataLst>
          </p:nvPr>
        </p:nvSpPr>
        <p:spPr>
          <a:xfrm flipH="1">
            <a:off x="7180989" y="3792053"/>
            <a:ext cx="3956639" cy="1560512"/>
          </a:xfrm>
          <a:prstGeom prst="roundRect">
            <a:avLst>
              <a:gd name="adj" fmla="val 464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104" name="MH_SubTitle_2"/>
          <p:cNvSpPr/>
          <p:nvPr>
            <p:custDataLst>
              <p:tags r:id="rId5"/>
            </p:custDataLst>
          </p:nvPr>
        </p:nvSpPr>
        <p:spPr>
          <a:xfrm flipH="1">
            <a:off x="7310280" y="3890478"/>
            <a:ext cx="3681660" cy="1012825"/>
          </a:xfrm>
          <a:prstGeom prst="roundRect">
            <a:avLst>
              <a:gd name="adj" fmla="val 464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333333"/>
                </a:solidFill>
                <a:latin typeface="黑体" pitchFamily="49" charset="-122"/>
                <a:ea typeface="黑体" pitchFamily="49" charset="-122"/>
              </a:rPr>
              <a:t>教师暑假疗休养</a:t>
            </a:r>
          </a:p>
        </p:txBody>
      </p:sp>
      <p:sp>
        <p:nvSpPr>
          <p:cNvPr id="114" name="MH_Other_4"/>
          <p:cNvSpPr/>
          <p:nvPr>
            <p:custDataLst>
              <p:tags r:id="rId6"/>
            </p:custDataLst>
          </p:nvPr>
        </p:nvSpPr>
        <p:spPr>
          <a:xfrm flipH="1">
            <a:off x="7186454" y="4573103"/>
            <a:ext cx="1153383" cy="873125"/>
          </a:xfrm>
          <a:custGeom>
            <a:avLst/>
            <a:gdLst>
              <a:gd name="connsiteX0" fmla="*/ 776377 w 785004"/>
              <a:gd name="connsiteY0" fmla="*/ 0 h 715992"/>
              <a:gd name="connsiteX1" fmla="*/ 439947 w 785004"/>
              <a:gd name="connsiteY1" fmla="*/ 0 h 715992"/>
              <a:gd name="connsiteX2" fmla="*/ 0 w 785004"/>
              <a:gd name="connsiteY2" fmla="*/ 715992 h 715992"/>
              <a:gd name="connsiteX3" fmla="*/ 785004 w 785004"/>
              <a:gd name="connsiteY3" fmla="*/ 715992 h 715992"/>
              <a:gd name="connsiteX4" fmla="*/ 776377 w 785004"/>
              <a:gd name="connsiteY4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004" h="715992">
                <a:moveTo>
                  <a:pt x="776377" y="0"/>
                </a:moveTo>
                <a:lnTo>
                  <a:pt x="439947" y="0"/>
                </a:lnTo>
                <a:lnTo>
                  <a:pt x="0" y="715992"/>
                </a:lnTo>
                <a:lnTo>
                  <a:pt x="785004" y="715992"/>
                </a:lnTo>
                <a:lnTo>
                  <a:pt x="77637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72000"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gency FB" panose="020B0503020202020204" pitchFamily="34" charset="0"/>
                <a:ea typeface="方正姚体" panose="02010601030101010101" pitchFamily="2" charset="-122"/>
              </a:rPr>
              <a:t>02</a:t>
            </a:r>
            <a:endParaRPr lang="zh-CN" altLang="en-US" sz="3200" b="1" dirty="0">
              <a:solidFill>
                <a:srgbClr val="FFFFFF"/>
              </a:solidFill>
              <a:latin typeface="Agency FB" panose="020B05030202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16" name="MH_Other_5"/>
          <p:cNvSpPr/>
          <p:nvPr>
            <p:custDataLst>
              <p:tags r:id="rId7"/>
            </p:custDataLst>
          </p:nvPr>
        </p:nvSpPr>
        <p:spPr>
          <a:xfrm>
            <a:off x="2805485" y="5170003"/>
            <a:ext cx="3954730" cy="1209675"/>
          </a:xfrm>
          <a:prstGeom prst="roundRect">
            <a:avLst>
              <a:gd name="adj" fmla="val 4648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117" name="MH_SubTitle_3"/>
          <p:cNvSpPr/>
          <p:nvPr>
            <p:custDataLst>
              <p:tags r:id="rId8"/>
            </p:custDataLst>
          </p:nvPr>
        </p:nvSpPr>
        <p:spPr>
          <a:xfrm>
            <a:off x="3016623" y="5212865"/>
            <a:ext cx="3681660" cy="1014413"/>
          </a:xfrm>
          <a:prstGeom prst="roundRect">
            <a:avLst>
              <a:gd name="adj" fmla="val 464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0" rIns="43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333333"/>
                </a:solidFill>
                <a:latin typeface="黑体" pitchFamily="49" charset="-122"/>
                <a:ea typeface="黑体" pitchFamily="49" charset="-122"/>
              </a:rPr>
              <a:t>中秋、国庆、</a:t>
            </a:r>
            <a:endParaRPr lang="en-US" altLang="zh-CN" sz="2000" b="1" dirty="0" smtClean="0">
              <a:solidFill>
                <a:srgbClr val="333333"/>
              </a:solidFill>
              <a:latin typeface="黑体" pitchFamily="49" charset="-122"/>
              <a:ea typeface="黑体" pitchFamily="49" charset="-122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333333"/>
                </a:solidFill>
                <a:latin typeface="黑体" pitchFamily="49" charset="-122"/>
                <a:ea typeface="黑体" pitchFamily="49" charset="-122"/>
              </a:rPr>
              <a:t>教师节活动</a:t>
            </a:r>
          </a:p>
        </p:txBody>
      </p:sp>
      <p:sp>
        <p:nvSpPr>
          <p:cNvPr id="118" name="MH_Other_6"/>
          <p:cNvSpPr/>
          <p:nvPr>
            <p:custDataLst>
              <p:tags r:id="rId9"/>
            </p:custDataLst>
          </p:nvPr>
        </p:nvSpPr>
        <p:spPr>
          <a:xfrm>
            <a:off x="5108947" y="5352565"/>
            <a:ext cx="1153383" cy="874713"/>
          </a:xfrm>
          <a:custGeom>
            <a:avLst/>
            <a:gdLst>
              <a:gd name="connsiteX0" fmla="*/ 776377 w 785004"/>
              <a:gd name="connsiteY0" fmla="*/ 0 h 715992"/>
              <a:gd name="connsiteX1" fmla="*/ 439947 w 785004"/>
              <a:gd name="connsiteY1" fmla="*/ 0 h 715992"/>
              <a:gd name="connsiteX2" fmla="*/ 0 w 785004"/>
              <a:gd name="connsiteY2" fmla="*/ 715992 h 715992"/>
              <a:gd name="connsiteX3" fmla="*/ 785004 w 785004"/>
              <a:gd name="connsiteY3" fmla="*/ 715992 h 715992"/>
              <a:gd name="connsiteX4" fmla="*/ 776377 w 785004"/>
              <a:gd name="connsiteY4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004" h="715992">
                <a:moveTo>
                  <a:pt x="776377" y="0"/>
                </a:moveTo>
                <a:lnTo>
                  <a:pt x="439947" y="0"/>
                </a:lnTo>
                <a:lnTo>
                  <a:pt x="0" y="715992"/>
                </a:lnTo>
                <a:lnTo>
                  <a:pt x="785004" y="715992"/>
                </a:lnTo>
                <a:lnTo>
                  <a:pt x="77637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0" rIns="0" bIns="72000" anchor="b">
            <a:norm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gency FB" panose="020B0503020202020204" pitchFamily="34" charset="0"/>
                <a:ea typeface="方正姚体" panose="02010601030101010101" pitchFamily="2" charset="-122"/>
              </a:rPr>
              <a:t>03</a:t>
            </a:r>
            <a:endParaRPr lang="zh-CN" altLang="en-US" sz="3200" b="1" dirty="0">
              <a:solidFill>
                <a:srgbClr val="FFFFFF"/>
              </a:solidFill>
              <a:latin typeface="Agency FB" panose="020B0503020202020204" pitchFamily="34" charset="0"/>
              <a:ea typeface="方正姚体" panose="02010601030101010101" pitchFamily="2" charset="-122"/>
            </a:endParaRPr>
          </a:p>
        </p:txBody>
      </p:sp>
      <p:sp>
        <p:nvSpPr>
          <p:cNvPr id="119" name="MH_Other_7"/>
          <p:cNvSpPr/>
          <p:nvPr>
            <p:custDataLst>
              <p:tags r:id="rId10"/>
            </p:custDataLst>
          </p:nvPr>
        </p:nvSpPr>
        <p:spPr>
          <a:xfrm flipH="1">
            <a:off x="7106039" y="5590690"/>
            <a:ext cx="4271719" cy="1273175"/>
          </a:xfrm>
          <a:prstGeom prst="roundRect">
            <a:avLst>
              <a:gd name="adj" fmla="val 464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00">
              <a:ea typeface="微软雅黑" panose="020B0503020204020204" pitchFamily="34" charset="-122"/>
            </a:endParaRPr>
          </a:p>
        </p:txBody>
      </p:sp>
      <p:sp>
        <p:nvSpPr>
          <p:cNvPr id="120" name="MH_SubTitle_4"/>
          <p:cNvSpPr/>
          <p:nvPr>
            <p:custDataLst>
              <p:tags r:id="rId11"/>
            </p:custDataLst>
          </p:nvPr>
        </p:nvSpPr>
        <p:spPr>
          <a:xfrm flipH="1">
            <a:off x="7575940" y="5720865"/>
            <a:ext cx="3681660" cy="1012825"/>
          </a:xfrm>
          <a:prstGeom prst="roundRect">
            <a:avLst>
              <a:gd name="adj" fmla="val 4648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rIns="72000" bIns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000" b="1" dirty="0" smtClean="0">
                <a:solidFill>
                  <a:srgbClr val="333333"/>
                </a:solidFill>
                <a:latin typeface="黑体" pitchFamily="49" charset="-122"/>
                <a:ea typeface="黑体" pitchFamily="49" charset="-122"/>
              </a:rPr>
              <a:t>迎新年庆祝活动</a:t>
            </a:r>
          </a:p>
        </p:txBody>
      </p:sp>
      <p:sp>
        <p:nvSpPr>
          <p:cNvPr id="121" name="MH_Other_8"/>
          <p:cNvSpPr/>
          <p:nvPr>
            <p:custDataLst>
              <p:tags r:id="rId12"/>
            </p:custDataLst>
          </p:nvPr>
        </p:nvSpPr>
        <p:spPr>
          <a:xfrm flipH="1">
            <a:off x="7123502" y="5924065"/>
            <a:ext cx="1153383" cy="874713"/>
          </a:xfrm>
          <a:custGeom>
            <a:avLst/>
            <a:gdLst>
              <a:gd name="connsiteX0" fmla="*/ 776377 w 785004"/>
              <a:gd name="connsiteY0" fmla="*/ 0 h 715992"/>
              <a:gd name="connsiteX1" fmla="*/ 439947 w 785004"/>
              <a:gd name="connsiteY1" fmla="*/ 0 h 715992"/>
              <a:gd name="connsiteX2" fmla="*/ 0 w 785004"/>
              <a:gd name="connsiteY2" fmla="*/ 715992 h 715992"/>
              <a:gd name="connsiteX3" fmla="*/ 785004 w 785004"/>
              <a:gd name="connsiteY3" fmla="*/ 715992 h 715992"/>
              <a:gd name="connsiteX4" fmla="*/ 776377 w 785004"/>
              <a:gd name="connsiteY4" fmla="*/ 0 h 715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5004" h="715992">
                <a:moveTo>
                  <a:pt x="776377" y="0"/>
                </a:moveTo>
                <a:lnTo>
                  <a:pt x="439947" y="0"/>
                </a:lnTo>
                <a:lnTo>
                  <a:pt x="0" y="715992"/>
                </a:lnTo>
                <a:lnTo>
                  <a:pt x="785004" y="715992"/>
                </a:lnTo>
                <a:lnTo>
                  <a:pt x="77637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72000" anchor="b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dirty="0">
                <a:solidFill>
                  <a:srgbClr val="FFFFFF"/>
                </a:solidFill>
                <a:latin typeface="Agency FB" panose="020B0503020202020204" pitchFamily="34" charset="0"/>
                <a:ea typeface="方正姚体" panose="02010601030101010101" pitchFamily="2" charset="-122"/>
              </a:rPr>
              <a:t>04</a:t>
            </a:r>
            <a:endParaRPr lang="zh-CN" altLang="en-US" sz="3200" b="1" dirty="0">
              <a:solidFill>
                <a:srgbClr val="FFFFFF"/>
              </a:solidFill>
              <a:latin typeface="Agency FB" panose="020B0503020202020204" pitchFamily="34" charset="0"/>
              <a:ea typeface="方正姚体" panose="02010601030101010101" pitchFamily="2" charset="-122"/>
            </a:endParaRPr>
          </a:p>
        </p:txBody>
      </p:sp>
      <p:grpSp>
        <p:nvGrpSpPr>
          <p:cNvPr id="122" name="Group 17"/>
          <p:cNvGrpSpPr>
            <a:grpSpLocks/>
          </p:cNvGrpSpPr>
          <p:nvPr/>
        </p:nvGrpSpPr>
        <p:grpSpPr bwMode="auto">
          <a:xfrm>
            <a:off x="1403350" y="1028472"/>
            <a:ext cx="12312650" cy="1969567"/>
            <a:chOff x="930" y="2477"/>
            <a:chExt cx="3902" cy="820"/>
          </a:xfrm>
        </p:grpSpPr>
        <p:cxnSp>
          <p:nvCxnSpPr>
            <p:cNvPr id="123" name="直接连接符 15"/>
            <p:cNvCxnSpPr>
              <a:cxnSpLocks noChangeShapeType="1"/>
            </p:cNvCxnSpPr>
            <p:nvPr/>
          </p:nvCxnSpPr>
          <p:spPr bwMode="auto">
            <a:xfrm>
              <a:off x="930" y="2477"/>
              <a:ext cx="3886" cy="1"/>
            </a:xfrm>
            <a:prstGeom prst="line">
              <a:avLst/>
            </a:prstGeom>
            <a:noFill/>
            <a:ln w="38100">
              <a:solidFill>
                <a:srgbClr val="E46C0A"/>
              </a:solidFill>
              <a:round/>
              <a:headEnd/>
              <a:tailEnd/>
            </a:ln>
          </p:spPr>
        </p:cxnSp>
        <p:grpSp>
          <p:nvGrpSpPr>
            <p:cNvPr id="124" name="Group 15"/>
            <p:cNvGrpSpPr>
              <a:grpSpLocks/>
            </p:cNvGrpSpPr>
            <p:nvPr/>
          </p:nvGrpSpPr>
          <p:grpSpPr bwMode="auto">
            <a:xfrm>
              <a:off x="930" y="2519"/>
              <a:ext cx="3902" cy="778"/>
              <a:chOff x="930" y="2362"/>
              <a:chExt cx="3902" cy="778"/>
            </a:xfrm>
          </p:grpSpPr>
          <p:sp>
            <p:nvSpPr>
              <p:cNvPr id="125" name="TextBox 19"/>
              <p:cNvSpPr txBox="1">
                <a:spLocks noChangeArrowheads="1"/>
              </p:cNvSpPr>
              <p:nvPr/>
            </p:nvSpPr>
            <p:spPr bwMode="auto">
              <a:xfrm>
                <a:off x="930" y="2362"/>
                <a:ext cx="3841" cy="5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800" dirty="0">
                    <a:solidFill>
                      <a:srgbClr val="F68D36"/>
                    </a:solidFill>
                    <a:latin typeface="黑体" pitchFamily="49" charset="-122"/>
                    <a:ea typeface="黑体" pitchFamily="49" charset="-122"/>
                  </a:rPr>
                  <a:t>为了展现学院教师积极向上的活力风采、增强教职工凝聚力，学院工会将积极开展暑期社会实践和各类文体活动，帮助大家放松身心、强健体魄。</a:t>
                </a:r>
              </a:p>
            </p:txBody>
          </p:sp>
          <p:cxnSp>
            <p:nvCxnSpPr>
              <p:cNvPr id="126" name="直接连接符 17"/>
              <p:cNvCxnSpPr>
                <a:cxnSpLocks noChangeShapeType="1"/>
              </p:cNvCxnSpPr>
              <p:nvPr/>
            </p:nvCxnSpPr>
            <p:spPr bwMode="auto">
              <a:xfrm>
                <a:off x="946" y="3139"/>
                <a:ext cx="3886" cy="1"/>
              </a:xfrm>
              <a:prstGeom prst="line">
                <a:avLst/>
              </a:prstGeom>
              <a:noFill/>
              <a:ln w="38100">
                <a:solidFill>
                  <a:srgbClr val="E46C0A"/>
                </a:solidFill>
                <a:round/>
                <a:headEnd/>
                <a:tailEnd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/>
          <p:cNvSpPr txBox="1"/>
          <p:nvPr/>
        </p:nvSpPr>
        <p:spPr>
          <a:xfrm>
            <a:off x="1686239" y="1816100"/>
            <a:ext cx="11832911" cy="3517422"/>
          </a:xfrm>
          <a:prstGeom prst="rect">
            <a:avLst/>
          </a:prstGeom>
          <a:noFill/>
          <a:ln>
            <a:noFill/>
          </a:ln>
        </p:spPr>
        <p:txBody>
          <a:bodyPr wrap="square" lIns="130602" tIns="65302" rIns="130602" bIns="65302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9400" b="1" spc="85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祝新年快乐！</a:t>
            </a:r>
            <a:endParaRPr lang="en-US" altLang="zh-CN" sz="9400" b="1" spc="857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12600" b="1" spc="857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彩云" panose="02010800040101010101" pitchFamily="2" charset="-122"/>
                <a:ea typeface="华文彩云" panose="02010800040101010101" pitchFamily="2" charset="-122"/>
              </a:rPr>
              <a:t>谢谢！</a:t>
            </a:r>
            <a:endParaRPr lang="zh-CN" altLang="en-US" sz="12600" b="1" spc="857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彩云" panose="02010800040101010101" pitchFamily="2" charset="-122"/>
              <a:ea typeface="华文彩云" panose="020108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18014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1"/>
          <p:cNvSpPr txBox="1">
            <a:spLocks noChangeArrowheads="1"/>
          </p:cNvSpPr>
          <p:nvPr/>
        </p:nvSpPr>
        <p:spPr bwMode="auto">
          <a:xfrm>
            <a:off x="869429" y="1385349"/>
            <a:ext cx="12816589" cy="3698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  201</a:t>
            </a:r>
            <a:r>
              <a:rPr lang="en-US" altLang="zh-CN" sz="3200" dirty="0" smtClean="0">
                <a:latin typeface="黑体" pitchFamily="49" charset="-122"/>
                <a:ea typeface="黑体" pitchFamily="49" charset="-122"/>
              </a:rPr>
              <a:t>5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年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，汽车工程学院工会在校工会和学院党政的领导下，紧紧围绕学院</a:t>
            </a:r>
            <a:r>
              <a:rPr lang="zh-CN" altLang="en-US" sz="3200" dirty="0" smtClean="0">
                <a:latin typeface="黑体" pitchFamily="49" charset="-122"/>
                <a:ea typeface="黑体" pitchFamily="49" charset="-122"/>
              </a:rPr>
              <a:t>中心任务</a:t>
            </a:r>
            <a:r>
              <a:rPr lang="zh-CN" altLang="en-US" sz="3200" dirty="0">
                <a:latin typeface="黑体" pitchFamily="49" charset="-122"/>
                <a:ea typeface="黑体" pitchFamily="49" charset="-122"/>
              </a:rPr>
              <a:t>和校工会的部署，以求真务实的精神，认真履行工会职责，切实维护教工权益，为教职工办实事，做好事，解难事，发挥团结、凝聚、关心人的积极作用。 以“卓越引领，温馨小家”为主题，开展特色教工小家创建工作，具体计划如下：</a:t>
            </a:r>
          </a:p>
        </p:txBody>
      </p:sp>
    </p:spTree>
    <p:extLst>
      <p:ext uri="{BB962C8B-B14F-4D97-AF65-F5344CB8AC3E}">
        <p14:creationId xmlns:p14="http://schemas.microsoft.com/office/powerpoint/2010/main" xmlns="" val="3308790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utoUpdateAnimBg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154" y="56280"/>
            <a:ext cx="13255766" cy="62434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/>
              <a:t>一</a:t>
            </a:r>
            <a:r>
              <a:rPr lang="zh-CN" altLang="en-US" sz="3200" dirty="0" smtClean="0"/>
              <a:t>、 </a:t>
            </a:r>
            <a:r>
              <a:rPr lang="zh-CN" altLang="en-US" sz="3200" dirty="0" smtClean="0"/>
              <a:t>“</a:t>
            </a:r>
            <a:r>
              <a:rPr lang="zh-CN" altLang="en-US" sz="3200" dirty="0" smtClean="0"/>
              <a:t>品特色美食 谈家乡风俗</a:t>
            </a:r>
            <a:r>
              <a:rPr lang="zh-CN" altLang="en-US" sz="3200" dirty="0" smtClean="0"/>
              <a:t>”</a:t>
            </a:r>
            <a:r>
              <a:rPr lang="en-US" altLang="zh-CN" sz="3200" dirty="0" smtClean="0"/>
              <a:t> </a:t>
            </a:r>
            <a:r>
              <a:rPr lang="zh-CN" altLang="en-US" sz="3200" dirty="0" smtClean="0"/>
              <a:t>“</a:t>
            </a:r>
            <a:r>
              <a:rPr lang="zh-CN" altLang="en-US" sz="3200" dirty="0" smtClean="0"/>
              <a:t>我爱家乡</a:t>
            </a:r>
            <a:r>
              <a:rPr lang="zh-CN" altLang="en-US" sz="3200" dirty="0" smtClean="0"/>
              <a:t>美”连续开展四季沙龙活动</a:t>
            </a:r>
            <a:endParaRPr lang="zh-CN" altLang="en-US" sz="3200" dirty="0"/>
          </a:p>
        </p:txBody>
      </p:sp>
      <p:pic>
        <p:nvPicPr>
          <p:cNvPr id="1026" name="Picture 2" descr="E:\学院新闻\2013年学院新闻\2013.02.22我爱家乡美第二季\我爱家乡美1.jpg"/>
          <p:cNvPicPr>
            <a:picLocks noChangeAspect="1" noChangeArrowheads="1"/>
          </p:cNvPicPr>
          <p:nvPr/>
        </p:nvPicPr>
        <p:blipFill>
          <a:blip r:embed="rId2" cstate="print"/>
          <a:srcRect t="35710" r="284"/>
          <a:stretch>
            <a:fillRect/>
          </a:stretch>
        </p:blipFill>
        <p:spPr bwMode="auto">
          <a:xfrm>
            <a:off x="74950" y="4646954"/>
            <a:ext cx="7315200" cy="3522686"/>
          </a:xfrm>
          <a:prstGeom prst="rect">
            <a:avLst/>
          </a:prstGeom>
          <a:noFill/>
        </p:spPr>
      </p:pic>
      <p:pic>
        <p:nvPicPr>
          <p:cNvPr id="5" name="图片 4" descr="C:\Users\xx\Desktop\新建文件夹\20140214_112251.jpg"/>
          <p:cNvPicPr/>
          <p:nvPr/>
        </p:nvPicPr>
        <p:blipFill>
          <a:blip r:embed="rId3" cstate="print"/>
          <a:srcRect l="4221" t="18148" r="2842"/>
          <a:stretch>
            <a:fillRect/>
          </a:stretch>
        </p:blipFill>
        <p:spPr bwMode="auto">
          <a:xfrm>
            <a:off x="8589374" y="764497"/>
            <a:ext cx="4901784" cy="3621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4"/>
          <a:srcRect t="34123" b="6518"/>
          <a:stretch>
            <a:fillRect/>
          </a:stretch>
        </p:blipFill>
        <p:spPr bwMode="auto">
          <a:xfrm>
            <a:off x="8604358" y="4646949"/>
            <a:ext cx="4916770" cy="352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mmexport136504924100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961" y="773736"/>
            <a:ext cx="7315200" cy="3618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7540053" y="1049319"/>
            <a:ext cx="584617" cy="3046988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我爱家乡美第一季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42553" y="4919239"/>
            <a:ext cx="584617" cy="3046988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我爱家乡美第二季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03443" y="1051819"/>
            <a:ext cx="584617" cy="3046988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我爱家乡美第三季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735923" y="4891759"/>
            <a:ext cx="584617" cy="3046988"/>
          </a:xfrm>
          <a:prstGeom prst="rect">
            <a:avLst/>
          </a:prstGeom>
          <a:noFill/>
          <a:ln>
            <a:solidFill>
              <a:srgbClr val="D2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 smtClean="0">
                <a:latin typeface="黑体" pitchFamily="49" charset="-122"/>
                <a:ea typeface="黑体" pitchFamily="49" charset="-122"/>
              </a:rPr>
              <a:t>我爱家乡美第四季</a:t>
            </a:r>
            <a:endParaRPr lang="zh-CN" altLang="en-US" sz="2400" dirty="0">
              <a:latin typeface="黑体" pitchFamily="49" charset="-122"/>
              <a:ea typeface="黑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4660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01153" y="43580"/>
            <a:ext cx="11191371" cy="62434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二</a:t>
            </a:r>
            <a:r>
              <a:rPr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、妇女小家品牌活动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——</a:t>
            </a:r>
            <a:r>
              <a:rPr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汽车安全和维修保养（连续</a:t>
            </a:r>
            <a:r>
              <a:rPr lang="en-US" altLang="zh-C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年）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xx\Desktop\2015教工小家\2015.12.2交通安全\IMG_0444.JPG"/>
          <p:cNvPicPr>
            <a:picLocks noChangeAspect="1" noChangeArrowheads="1"/>
          </p:cNvPicPr>
          <p:nvPr/>
        </p:nvPicPr>
        <p:blipFill>
          <a:blip r:embed="rId2" cstate="print"/>
          <a:srcRect l="1311" t="10738"/>
          <a:stretch>
            <a:fillRect/>
          </a:stretch>
        </p:blipFill>
        <p:spPr bwMode="auto">
          <a:xfrm>
            <a:off x="5606321" y="779488"/>
            <a:ext cx="9024079" cy="5441430"/>
          </a:xfrm>
          <a:prstGeom prst="rect">
            <a:avLst/>
          </a:prstGeom>
          <a:noFill/>
        </p:spPr>
      </p:pic>
      <p:pic>
        <p:nvPicPr>
          <p:cNvPr id="2051" name="图片 1"/>
          <p:cNvPicPr>
            <a:picLocks noChangeAspect="1" noChangeArrowheads="1"/>
          </p:cNvPicPr>
          <p:nvPr/>
        </p:nvPicPr>
        <p:blipFill>
          <a:blip r:embed="rId3"/>
          <a:srcRect t="23133"/>
          <a:stretch>
            <a:fillRect/>
          </a:stretch>
        </p:blipFill>
        <p:spPr bwMode="auto">
          <a:xfrm>
            <a:off x="59960" y="839449"/>
            <a:ext cx="5276850" cy="303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20141202_150047"/>
          <p:cNvPicPr>
            <a:picLocks noChangeAspect="1" noChangeArrowheads="1"/>
          </p:cNvPicPr>
          <p:nvPr/>
        </p:nvPicPr>
        <p:blipFill>
          <a:blip r:embed="rId4" cstate="print"/>
          <a:srcRect t="4611" r="6164"/>
          <a:stretch>
            <a:fillRect/>
          </a:stretch>
        </p:blipFill>
        <p:spPr bwMode="auto">
          <a:xfrm>
            <a:off x="74950" y="4332160"/>
            <a:ext cx="5246557" cy="3417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064294" y="3897444"/>
            <a:ext cx="3717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摒弃交通陋习 安全文明</a:t>
            </a:r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出行</a:t>
            </a:r>
            <a:endParaRPr lang="zh-CN" altLang="en-US" sz="2000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9587" y="7767364"/>
            <a:ext cx="4184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“汽车安全和维修保养”主题沙龙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42277" y="6270864"/>
            <a:ext cx="4794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latin typeface="黑体" pitchFamily="49" charset="-122"/>
                <a:ea typeface="黑体" pitchFamily="49" charset="-122"/>
              </a:rPr>
              <a:t>“汽车安全和维修保养”教师交流活动</a:t>
            </a:r>
          </a:p>
        </p:txBody>
      </p:sp>
    </p:spTree>
    <p:extLst>
      <p:ext uri="{BB962C8B-B14F-4D97-AF65-F5344CB8AC3E}">
        <p14:creationId xmlns:p14="http://schemas.microsoft.com/office/powerpoint/2010/main" xmlns="" val="1406198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5658" y="69706"/>
            <a:ext cx="9966960" cy="624340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三</a:t>
            </a:r>
            <a:r>
              <a:rPr lang="zh-CN" alt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、集体生日情意浓</a:t>
            </a:r>
            <a:endParaRPr lang="zh-CN" altLang="en-US" sz="3200" dirty="0"/>
          </a:p>
        </p:txBody>
      </p:sp>
      <p:pic>
        <p:nvPicPr>
          <p:cNvPr id="3074" name="Picture 2" descr="C:\Users\xx\Desktop\2015教工小家\05.28集体生日\IMG_0115.JPG"/>
          <p:cNvPicPr>
            <a:picLocks noChangeAspect="1" noChangeArrowheads="1"/>
          </p:cNvPicPr>
          <p:nvPr/>
        </p:nvPicPr>
        <p:blipFill>
          <a:blip r:embed="rId2" cstate="print"/>
          <a:srcRect t="19145"/>
          <a:stretch>
            <a:fillRect/>
          </a:stretch>
        </p:blipFill>
        <p:spPr bwMode="auto">
          <a:xfrm>
            <a:off x="0" y="719531"/>
            <a:ext cx="7315200" cy="3943125"/>
          </a:xfrm>
          <a:prstGeom prst="rect">
            <a:avLst/>
          </a:prstGeom>
          <a:noFill/>
        </p:spPr>
      </p:pic>
      <p:pic>
        <p:nvPicPr>
          <p:cNvPr id="3075" name="Picture 3" descr="C:\Users\xx\Desktop\2015教工小家\05.28集体生日\IMG_0108_副本.jpg"/>
          <p:cNvPicPr>
            <a:picLocks noChangeAspect="1" noChangeArrowheads="1"/>
          </p:cNvPicPr>
          <p:nvPr/>
        </p:nvPicPr>
        <p:blipFill>
          <a:blip r:embed="rId3" cstate="print"/>
          <a:srcRect t="32032"/>
          <a:stretch>
            <a:fillRect/>
          </a:stretch>
        </p:blipFill>
        <p:spPr bwMode="auto">
          <a:xfrm>
            <a:off x="8019741" y="3132945"/>
            <a:ext cx="6550699" cy="5066675"/>
          </a:xfrm>
          <a:prstGeom prst="rect">
            <a:avLst/>
          </a:prstGeom>
          <a:noFill/>
        </p:spPr>
      </p:pic>
      <p:pic>
        <p:nvPicPr>
          <p:cNvPr id="3076" name="Picture 4" descr="C:\Users\xx\Desktop\2015教工小家\2015.9.23迎中秋，庆国庆\IMG_0360.JPG"/>
          <p:cNvPicPr>
            <a:picLocks noChangeAspect="1" noChangeArrowheads="1"/>
          </p:cNvPicPr>
          <p:nvPr/>
        </p:nvPicPr>
        <p:blipFill>
          <a:blip r:embed="rId4" cstate="print"/>
          <a:srcRect t="28688" r="468" b="-6675"/>
          <a:stretch>
            <a:fillRect/>
          </a:stretch>
        </p:blipFill>
        <p:spPr bwMode="auto">
          <a:xfrm>
            <a:off x="0" y="4736893"/>
            <a:ext cx="7315200" cy="3821117"/>
          </a:xfrm>
          <a:prstGeom prst="rect">
            <a:avLst/>
          </a:prstGeom>
          <a:noFill/>
        </p:spPr>
      </p:pic>
      <p:pic>
        <p:nvPicPr>
          <p:cNvPr id="3077" name="Picture 5" descr="C:\Users\xx\Desktop\2015教工小家\20151218迎新集体生日\IMG_0066.JPG"/>
          <p:cNvPicPr>
            <a:picLocks noChangeAspect="1" noChangeArrowheads="1"/>
          </p:cNvPicPr>
          <p:nvPr/>
        </p:nvPicPr>
        <p:blipFill>
          <a:blip r:embed="rId5" cstate="print"/>
          <a:srcRect t="33616" b="21034"/>
          <a:stretch>
            <a:fillRect/>
          </a:stretch>
        </p:blipFill>
        <p:spPr bwMode="auto">
          <a:xfrm>
            <a:off x="8019740" y="764498"/>
            <a:ext cx="6400800" cy="23234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043453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7388" y="68254"/>
            <a:ext cx="9966960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四</a:t>
            </a:r>
            <a:r>
              <a:rPr lang="zh-CN" altLang="en-US" sz="3200" dirty="0" smtClean="0"/>
              <a:t>、观梨花，登佘山，陶冶情操促发展</a:t>
            </a:r>
            <a:endParaRPr lang="zh-CN" altLang="en-US" sz="3200" dirty="0"/>
          </a:p>
        </p:txBody>
      </p:sp>
      <p:pic>
        <p:nvPicPr>
          <p:cNvPr id="4100" name="Picture 4" descr="C:\Users\xx\Desktop\2015教工小家\2015.519登佘山\mmexport1432176681806.jpg"/>
          <p:cNvPicPr>
            <a:picLocks noChangeAspect="1" noChangeArrowheads="1"/>
          </p:cNvPicPr>
          <p:nvPr/>
        </p:nvPicPr>
        <p:blipFill>
          <a:blip r:embed="rId3"/>
          <a:srcRect l="5969" t="4191" r="5813" b="8076"/>
          <a:stretch>
            <a:fillRect/>
          </a:stretch>
        </p:blipFill>
        <p:spPr bwMode="auto">
          <a:xfrm>
            <a:off x="6685610" y="809469"/>
            <a:ext cx="7734924" cy="6355830"/>
          </a:xfrm>
          <a:prstGeom prst="rect">
            <a:avLst/>
          </a:prstGeom>
          <a:noFill/>
        </p:spPr>
      </p:pic>
      <p:pic>
        <p:nvPicPr>
          <p:cNvPr id="4102" name="Picture 6" descr="C:\Users\xx\Desktop\2015教工小家\汽车2015年三八节通知\照片\20150313_140904.jpg"/>
          <p:cNvPicPr>
            <a:picLocks noChangeAspect="1" noChangeArrowheads="1"/>
          </p:cNvPicPr>
          <p:nvPr/>
        </p:nvPicPr>
        <p:blipFill>
          <a:blip r:embed="rId4" cstate="print"/>
          <a:srcRect l="10587" r="8060" b="14054"/>
          <a:stretch>
            <a:fillRect/>
          </a:stretch>
        </p:blipFill>
        <p:spPr bwMode="auto">
          <a:xfrm>
            <a:off x="134910" y="771997"/>
            <a:ext cx="6217920" cy="3695072"/>
          </a:xfrm>
          <a:prstGeom prst="rect">
            <a:avLst/>
          </a:prstGeom>
          <a:noFill/>
        </p:spPr>
      </p:pic>
      <p:pic>
        <p:nvPicPr>
          <p:cNvPr id="4103" name="Picture 7" descr="C:\Users\xx\Desktop\2015教工小家\汽车2015年三八节通知\照片\20150313_13342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930" y="4627090"/>
            <a:ext cx="6217920" cy="34975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641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5488" y="55554"/>
            <a:ext cx="9966960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五</a:t>
            </a:r>
            <a:r>
              <a:rPr lang="zh-CN" altLang="en-US" sz="3200" dirty="0" smtClean="0"/>
              <a:t>、</a:t>
            </a:r>
            <a:r>
              <a:rPr lang="en-US" altLang="zh-CN" sz="3200" dirty="0" smtClean="0"/>
              <a:t>DIY</a:t>
            </a:r>
            <a:r>
              <a:rPr lang="zh-CN" altLang="en-US" sz="3200" dirty="0" smtClean="0"/>
              <a:t>多肉植物，塑心灵“氧吧”</a:t>
            </a:r>
            <a:endParaRPr lang="zh-CN" altLang="en-US" sz="3200" dirty="0"/>
          </a:p>
        </p:txBody>
      </p:sp>
      <p:pic>
        <p:nvPicPr>
          <p:cNvPr id="5122" name="Picture 2" descr="C:\Users\xx\Desktop\2015教工小家\妇女小家多肉DIY\mmexport1434424455493.jpg"/>
          <p:cNvPicPr>
            <a:picLocks noChangeAspect="1" noChangeArrowheads="1"/>
          </p:cNvPicPr>
          <p:nvPr/>
        </p:nvPicPr>
        <p:blipFill>
          <a:blip r:embed="rId2"/>
          <a:srcRect t="19568"/>
          <a:stretch>
            <a:fillRect/>
          </a:stretch>
        </p:blipFill>
        <p:spPr bwMode="auto">
          <a:xfrm>
            <a:off x="0" y="824458"/>
            <a:ext cx="6400800" cy="2895912"/>
          </a:xfrm>
          <a:prstGeom prst="rect">
            <a:avLst/>
          </a:prstGeom>
          <a:noFill/>
        </p:spPr>
      </p:pic>
      <p:pic>
        <p:nvPicPr>
          <p:cNvPr id="5123" name="Picture 3" descr="C:\Users\xx\Desktop\2015教工小家\妇女小家多肉DIY\20150612_162707.jpg"/>
          <p:cNvPicPr>
            <a:picLocks noChangeAspect="1" noChangeArrowheads="1"/>
          </p:cNvPicPr>
          <p:nvPr/>
        </p:nvPicPr>
        <p:blipFill>
          <a:blip r:embed="rId3" cstate="print"/>
          <a:srcRect l="5574" t="4317" r="12295"/>
          <a:stretch>
            <a:fillRect/>
          </a:stretch>
        </p:blipFill>
        <p:spPr bwMode="auto">
          <a:xfrm>
            <a:off x="0" y="3855181"/>
            <a:ext cx="6400800" cy="4194537"/>
          </a:xfrm>
          <a:prstGeom prst="rect">
            <a:avLst/>
          </a:prstGeom>
          <a:noFill/>
        </p:spPr>
      </p:pic>
      <p:pic>
        <p:nvPicPr>
          <p:cNvPr id="5124" name="Picture 4" descr="C:\Users\xx\Desktop\2015教工小家\妇女小家多肉DIY\20150612_153752.jpg"/>
          <p:cNvPicPr>
            <a:picLocks noChangeAspect="1" noChangeArrowheads="1"/>
          </p:cNvPicPr>
          <p:nvPr/>
        </p:nvPicPr>
        <p:blipFill>
          <a:blip r:embed="rId4" cstate="print"/>
          <a:srcRect t="20606"/>
          <a:stretch>
            <a:fillRect/>
          </a:stretch>
        </p:blipFill>
        <p:spPr bwMode="auto">
          <a:xfrm>
            <a:off x="7240250" y="764500"/>
            <a:ext cx="7315200" cy="3266920"/>
          </a:xfrm>
          <a:prstGeom prst="rect">
            <a:avLst/>
          </a:prstGeom>
          <a:noFill/>
        </p:spPr>
      </p:pic>
      <p:pic>
        <p:nvPicPr>
          <p:cNvPr id="5125" name="Picture 5" descr="C:\Users\xx\Desktop\2015教工小家\妇女小家多肉DIY\20150612_155347.jpg"/>
          <p:cNvPicPr>
            <a:picLocks noChangeAspect="1" noChangeArrowheads="1"/>
          </p:cNvPicPr>
          <p:nvPr/>
        </p:nvPicPr>
        <p:blipFill>
          <a:blip r:embed="rId5" cstate="print"/>
          <a:srcRect b="5100"/>
          <a:stretch>
            <a:fillRect/>
          </a:stretch>
        </p:blipFill>
        <p:spPr bwMode="auto">
          <a:xfrm>
            <a:off x="7225260" y="4174760"/>
            <a:ext cx="7315200" cy="39049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6412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72787" y="68254"/>
            <a:ext cx="11979107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六</a:t>
            </a:r>
            <a:r>
              <a:rPr lang="zh-CN" altLang="en-US" sz="3200" dirty="0" smtClean="0"/>
              <a:t>、赴企事业单位调研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，</a:t>
            </a:r>
            <a:r>
              <a:rPr lang="zh-CN" altLang="en-US" sz="3200" dirty="0" smtClean="0">
                <a:latin typeface="微软雅黑" pitchFamily="34" charset="-122"/>
                <a:ea typeface="微软雅黑" pitchFamily="34" charset="-122"/>
              </a:rPr>
              <a:t>推进学院全面发展</a:t>
            </a:r>
            <a:endParaRPr lang="zh-CN" altLang="en-US" sz="3200" dirty="0"/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2"/>
          <a:srcRect t="15719" b="8339"/>
          <a:stretch>
            <a:fillRect/>
          </a:stretch>
        </p:blipFill>
        <p:spPr bwMode="auto">
          <a:xfrm>
            <a:off x="7727430" y="734520"/>
            <a:ext cx="6858000" cy="4077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"/>
          <p:cNvSpPr>
            <a:spLocks noChangeArrowheads="1"/>
          </p:cNvSpPr>
          <p:nvPr/>
        </p:nvSpPr>
        <p:spPr bwMode="auto">
          <a:xfrm>
            <a:off x="827087" y="6325847"/>
            <a:ext cx="5258920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左上赴</a:t>
            </a:r>
            <a:r>
              <a:rPr lang="zh-CN" altLang="en-US" sz="22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同济大学汽车工程学院开展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调研</a:t>
            </a:r>
            <a:endParaRPr lang="en-US" altLang="zh-CN" sz="220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右上赴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上海大众汽车开展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调研</a:t>
            </a:r>
            <a:endParaRPr lang="en-US" altLang="zh-CN" sz="2200" dirty="0" smtClean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右下赴</a:t>
            </a:r>
            <a:r>
              <a:rPr lang="zh-CN" altLang="zh-CN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武汉大学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动力与机械</a:t>
            </a:r>
            <a:r>
              <a:rPr lang="zh-CN" altLang="zh-CN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学院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开展</a:t>
            </a:r>
            <a:r>
              <a:rPr lang="zh-CN" altLang="en-US" sz="2200" dirty="0" smtClean="0">
                <a:solidFill>
                  <a:srgbClr val="000000"/>
                </a:solidFill>
                <a:latin typeface="黑体" pitchFamily="49" charset="-122"/>
                <a:ea typeface="黑体" pitchFamily="49" charset="-122"/>
              </a:rPr>
              <a:t>调研</a:t>
            </a:r>
            <a:endParaRPr lang="zh-CN" altLang="en-US" sz="2200" dirty="0">
              <a:solidFill>
                <a:srgbClr val="000000"/>
              </a:solidFill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6" name="图片 1"/>
          <p:cNvPicPr>
            <a:picLocks noChangeAspect="1"/>
          </p:cNvPicPr>
          <p:nvPr/>
        </p:nvPicPr>
        <p:blipFill>
          <a:blip r:embed="rId3"/>
          <a:srcRect t="15620" b="1821"/>
          <a:stretch>
            <a:fillRect/>
          </a:stretch>
        </p:blipFill>
        <p:spPr bwMode="auto">
          <a:xfrm>
            <a:off x="29982" y="734520"/>
            <a:ext cx="7670130" cy="5096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图片 5"/>
          <p:cNvPicPr>
            <a:picLocks noChangeAspect="1"/>
          </p:cNvPicPr>
          <p:nvPr/>
        </p:nvPicPr>
        <p:blipFill>
          <a:blip r:embed="rId4"/>
          <a:srcRect t="22597" b="18272"/>
          <a:stretch>
            <a:fillRect/>
          </a:stretch>
        </p:blipFill>
        <p:spPr bwMode="auto">
          <a:xfrm>
            <a:off x="7727430" y="4796852"/>
            <a:ext cx="6858000" cy="3432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68249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34688" y="55554"/>
            <a:ext cx="13216420" cy="624322"/>
          </a:xfrm>
          <a:prstGeom prst="rect">
            <a:avLst/>
          </a:prstGeom>
          <a:noFill/>
        </p:spPr>
        <p:txBody>
          <a:bodyPr wrap="square" lIns="130602" tIns="65302" rIns="130602" bIns="65302" rtlCol="0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  <a:ea typeface="黑体" pitchFamily="49" charset="-122"/>
              </a:defRPr>
            </a:lvl1pPr>
          </a:lstStyle>
          <a:p>
            <a:r>
              <a:rPr lang="zh-CN" altLang="en-US" sz="3200" dirty="0" smtClean="0"/>
              <a:t>七、牺牲休息时间，参加汽车两大赛事</a:t>
            </a:r>
            <a:endParaRPr lang="zh-CN" altLang="en-US" sz="3200" dirty="0"/>
          </a:p>
        </p:txBody>
      </p:sp>
      <p:pic>
        <p:nvPicPr>
          <p:cNvPr id="6146" name="Picture 2" descr="C:\Users\xx\Desktop\宣传册照片\2015年HONDA杯节能车大赛.JPG"/>
          <p:cNvPicPr>
            <a:picLocks noChangeAspect="1" noChangeArrowheads="1"/>
          </p:cNvPicPr>
          <p:nvPr/>
        </p:nvPicPr>
        <p:blipFill>
          <a:blip r:embed="rId3" cstate="print"/>
          <a:srcRect t="14359" b="7559"/>
          <a:stretch>
            <a:fillRect/>
          </a:stretch>
        </p:blipFill>
        <p:spPr bwMode="auto">
          <a:xfrm>
            <a:off x="44970" y="779487"/>
            <a:ext cx="6400800" cy="3013023"/>
          </a:xfrm>
          <a:prstGeom prst="rect">
            <a:avLst/>
          </a:prstGeom>
          <a:noFill/>
        </p:spPr>
      </p:pic>
      <p:pic>
        <p:nvPicPr>
          <p:cNvPr id="6147" name="Picture 3" descr="C:\Users\xx\Desktop\宣传册照片\大学生制作赛车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0" y="3882457"/>
            <a:ext cx="6400800" cy="4267200"/>
          </a:xfrm>
          <a:prstGeom prst="rect">
            <a:avLst/>
          </a:prstGeom>
          <a:noFill/>
        </p:spPr>
      </p:pic>
      <p:pic>
        <p:nvPicPr>
          <p:cNvPr id="17" name="图片 3" descr="IMG_3960+"/>
          <p:cNvPicPr>
            <a:picLocks noChangeAspect="1" noChangeArrowheads="1"/>
          </p:cNvPicPr>
          <p:nvPr/>
        </p:nvPicPr>
        <p:blipFill>
          <a:blip r:embed="rId5"/>
          <a:srcRect t="10707" b="11220"/>
          <a:stretch>
            <a:fillRect/>
          </a:stretch>
        </p:blipFill>
        <p:spPr bwMode="auto">
          <a:xfrm>
            <a:off x="7251307" y="4377134"/>
            <a:ext cx="7315200" cy="380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图片 4" descr="IMG_4879"/>
          <p:cNvPicPr>
            <a:picLocks noChangeAspect="1" noChangeArrowheads="1"/>
          </p:cNvPicPr>
          <p:nvPr/>
        </p:nvPicPr>
        <p:blipFill>
          <a:blip r:embed="rId6"/>
          <a:srcRect t="23430" b="3107"/>
          <a:stretch>
            <a:fillRect/>
          </a:stretch>
        </p:blipFill>
        <p:spPr bwMode="auto">
          <a:xfrm>
            <a:off x="7240250" y="749510"/>
            <a:ext cx="7315200" cy="358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51222172657"/>
  <p:tag name="MH_LIBRARY" val="GRAPHIC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SubTitle"/>
  <p:tag name="MH_ORDER" val="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SubTitle"/>
  <p:tag name="MH_ORDER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SubTitle"/>
  <p:tag name="MH_ORDER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"/>
  <p:tag name="MH" val="20151222172657"/>
  <p:tag name="MH_LIBRARY" val="GRAPHI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SubTitle"/>
  <p:tag name="MH_ORDER" val="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17102540"/>
  <p:tag name="MH_LIBRARY" val="GRAPHIC"/>
  <p:tag name="MH_TYPE" val="Other"/>
  <p:tag name="MH_ORDER" val="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222172657"/>
  <p:tag name="MH_LIBRARY" val="GRAPHIC"/>
  <p:tag name="MH_TYPE" val="Other"/>
  <p:tag name="MH_ORDER" val="7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8143</TotalTime>
  <Words>388</Words>
  <Application>Microsoft Office PowerPoint</Application>
  <PresentationFormat>自定义</PresentationFormat>
  <Paragraphs>44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12</vt:i4>
      </vt:variant>
    </vt:vector>
  </HeadingPairs>
  <TitlesOfParts>
    <vt:vector size="26" baseType="lpstr">
      <vt:lpstr>Arial</vt:lpstr>
      <vt:lpstr>宋体</vt:lpstr>
      <vt:lpstr>华文彩云</vt:lpstr>
      <vt:lpstr>Times New Roman</vt:lpstr>
      <vt:lpstr>黑体</vt:lpstr>
      <vt:lpstr>Broadway</vt:lpstr>
      <vt:lpstr>微软雅黑</vt:lpstr>
      <vt:lpstr>Calibri</vt:lpstr>
      <vt:lpstr>华文新魏</vt:lpstr>
      <vt:lpstr>Agency FB</vt:lpstr>
      <vt:lpstr>方正姚体</vt:lpstr>
      <vt:lpstr>Office 主题​​</vt:lpstr>
      <vt:lpstr>1_Office 主题​​</vt:lpstr>
      <vt:lpstr>2_Office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黄顺</dc:creator>
  <cp:lastModifiedBy>MC SYSTEM</cp:lastModifiedBy>
  <cp:revision>744</cp:revision>
  <dcterms:created xsi:type="dcterms:W3CDTF">2012-12-10T13:12:48Z</dcterms:created>
  <dcterms:modified xsi:type="dcterms:W3CDTF">2016-01-05T07:08:07Z</dcterms:modified>
</cp:coreProperties>
</file>