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0"/>
  </p:notesMasterIdLst>
  <p:sldIdLst>
    <p:sldId id="256" r:id="rId2"/>
    <p:sldId id="257" r:id="rId3"/>
    <p:sldId id="311" r:id="rId4"/>
    <p:sldId id="285" r:id="rId5"/>
    <p:sldId id="287" r:id="rId6"/>
    <p:sldId id="312" r:id="rId7"/>
    <p:sldId id="313" r:id="rId8"/>
    <p:sldId id="315" r:id="rId9"/>
    <p:sldId id="317" r:id="rId10"/>
    <p:sldId id="318" r:id="rId11"/>
    <p:sldId id="319" r:id="rId12"/>
    <p:sldId id="321" r:id="rId13"/>
    <p:sldId id="323" r:id="rId14"/>
    <p:sldId id="324" r:id="rId15"/>
    <p:sldId id="325" r:id="rId16"/>
    <p:sldId id="326" r:id="rId17"/>
    <p:sldId id="329" r:id="rId18"/>
    <p:sldId id="284"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8" y="-6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charset="-122"/>
              </a:defRPr>
            </a:lvl1pPr>
          </a:lstStyle>
          <a:p>
            <a:pPr>
              <a:defRPr/>
            </a:pPr>
            <a:fld id="{46CC176B-E156-4DB4-9DE0-996EA3B0EE9A}" type="datetimeFigureOut">
              <a:rPr lang="zh-CN" altLang="en-US"/>
              <a:pPr>
                <a:defRPr/>
              </a:pPr>
              <a:t>2016/1/25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charset="-122"/>
              </a:defRPr>
            </a:lvl1pPr>
          </a:lstStyle>
          <a:p>
            <a:pPr>
              <a:defRPr/>
            </a:pPr>
            <a:fld id="{4F58C538-CE01-408E-B67B-5F39AA66949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椭圆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椭圆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标题 13"/>
          <p:cNvSpPr>
            <a:spLocks noGrp="1"/>
          </p:cNvSpPr>
          <p:nvPr>
            <p:ph type="ctrTitle"/>
          </p:nvPr>
        </p:nvSpPr>
        <p:spPr>
          <a:xfrm>
            <a:off x="1432560" y="359898"/>
            <a:ext cx="7406640" cy="1472184"/>
          </a:xfrm>
        </p:spPr>
        <p:txBody>
          <a:bodyPr anchor="b"/>
          <a:lstStyle>
            <a:lvl1pPr algn="l">
              <a:defRPr/>
            </a:lvl1pPr>
            <a:extLst/>
          </a:lstStyle>
          <a:p>
            <a:r>
              <a:rPr lang="zh-CN" altLang="en-US" smtClean="0"/>
              <a:t>单击此处编辑母版标题样式</a:t>
            </a:r>
            <a:endParaRPr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6" name="日期占位符 6"/>
          <p:cNvSpPr>
            <a:spLocks noGrp="1"/>
          </p:cNvSpPr>
          <p:nvPr>
            <p:ph type="dt" sz="half" idx="10"/>
          </p:nvPr>
        </p:nvSpPr>
        <p:spPr/>
        <p:txBody>
          <a:bodyPr/>
          <a:lstStyle>
            <a:lvl1pPr>
              <a:defRPr/>
            </a:lvl1pPr>
            <a:extLst/>
          </a:lstStyle>
          <a:p>
            <a:pPr>
              <a:defRPr/>
            </a:pPr>
            <a:fld id="{DABA0B0C-0E0A-4ACD-9E4B-97DD168CE5FC}" type="datetimeFigureOut">
              <a:rPr lang="zh-CN" altLang="en-US"/>
              <a:pPr>
                <a:defRPr/>
              </a:pPr>
              <a:t>2016/1/25</a:t>
            </a:fld>
            <a:endParaRPr lang="zh-CN" altLang="en-US"/>
          </a:p>
        </p:txBody>
      </p:sp>
      <p:sp>
        <p:nvSpPr>
          <p:cNvPr id="7" name="页脚占位符 19"/>
          <p:cNvSpPr>
            <a:spLocks noGrp="1"/>
          </p:cNvSpPr>
          <p:nvPr>
            <p:ph type="ftr" sz="quarter" idx="11"/>
          </p:nvPr>
        </p:nvSpPr>
        <p:spPr/>
        <p:txBody>
          <a:bodyPr/>
          <a:lstStyle>
            <a:lvl1pPr>
              <a:defRPr/>
            </a:lvl1pPr>
            <a:extLst/>
          </a:lstStyle>
          <a:p>
            <a:pPr>
              <a:defRPr/>
            </a:pPr>
            <a:endParaRPr lang="zh-CN" altLang="en-US"/>
          </a:p>
        </p:txBody>
      </p:sp>
      <p:sp>
        <p:nvSpPr>
          <p:cNvPr id="8" name="灯片编号占位符 9"/>
          <p:cNvSpPr>
            <a:spLocks noGrp="1"/>
          </p:cNvSpPr>
          <p:nvPr>
            <p:ph type="sldNum" sz="quarter" idx="12"/>
          </p:nvPr>
        </p:nvSpPr>
        <p:spPr/>
        <p:txBody>
          <a:bodyPr/>
          <a:lstStyle>
            <a:lvl1pPr>
              <a:defRPr/>
            </a:lvl1pPr>
            <a:extLst/>
          </a:lstStyle>
          <a:p>
            <a:pPr>
              <a:defRPr/>
            </a:pPr>
            <a:fld id="{3A66AC92-6C74-448A-8156-80FCB311A93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3"/>
          <p:cNvSpPr>
            <a:spLocks noGrp="1"/>
          </p:cNvSpPr>
          <p:nvPr>
            <p:ph type="dt" sz="half" idx="10"/>
          </p:nvPr>
        </p:nvSpPr>
        <p:spPr/>
        <p:txBody>
          <a:bodyPr/>
          <a:lstStyle>
            <a:lvl1pPr>
              <a:defRPr/>
            </a:lvl1pPr>
          </a:lstStyle>
          <a:p>
            <a:pPr>
              <a:defRPr/>
            </a:pPr>
            <a:fld id="{99C87820-9C98-4324-BCEE-DEC07356AECA}" type="datetimeFigureOut">
              <a:rPr lang="zh-CN" altLang="en-US"/>
              <a:pPr>
                <a:defRPr/>
              </a:pPr>
              <a:t>2016/1/25</a:t>
            </a:fld>
            <a:endParaRPr lang="zh-CN" altLang="en-US"/>
          </a:p>
        </p:txBody>
      </p:sp>
      <p:sp>
        <p:nvSpPr>
          <p:cNvPr id="5" name="页脚占位符 9"/>
          <p:cNvSpPr>
            <a:spLocks noGrp="1"/>
          </p:cNvSpPr>
          <p:nvPr>
            <p:ph type="ftr" sz="quarter" idx="11"/>
          </p:nvPr>
        </p:nvSpPr>
        <p:spPr/>
        <p:txBody>
          <a:bodyPr/>
          <a:lstStyle>
            <a:lvl1pPr>
              <a:defRPr/>
            </a:lvl1pPr>
          </a:lstStyle>
          <a:p>
            <a:pPr>
              <a:defRPr/>
            </a:pPr>
            <a:endParaRPr lang="zh-CN" altLang="en-US"/>
          </a:p>
        </p:txBody>
      </p:sp>
      <p:sp>
        <p:nvSpPr>
          <p:cNvPr id="6" name="灯片编号占位符 21"/>
          <p:cNvSpPr>
            <a:spLocks noGrp="1"/>
          </p:cNvSpPr>
          <p:nvPr>
            <p:ph type="sldNum" sz="quarter" idx="12"/>
          </p:nvPr>
        </p:nvSpPr>
        <p:spPr/>
        <p:txBody>
          <a:bodyPr/>
          <a:lstStyle>
            <a:lvl1pPr>
              <a:defRPr/>
            </a:lvl1pPr>
          </a:lstStyle>
          <a:p>
            <a:pPr>
              <a:defRPr/>
            </a:pPr>
            <a:fld id="{ADA71E75-5C30-4330-914B-BA45CD944A9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3"/>
          <p:cNvSpPr>
            <a:spLocks noGrp="1"/>
          </p:cNvSpPr>
          <p:nvPr>
            <p:ph type="dt" sz="half" idx="10"/>
          </p:nvPr>
        </p:nvSpPr>
        <p:spPr/>
        <p:txBody>
          <a:bodyPr/>
          <a:lstStyle>
            <a:lvl1pPr>
              <a:defRPr/>
            </a:lvl1pPr>
          </a:lstStyle>
          <a:p>
            <a:pPr>
              <a:defRPr/>
            </a:pPr>
            <a:fld id="{03FCC28A-6CDC-4146-8A0C-08893A478678}" type="datetimeFigureOut">
              <a:rPr lang="zh-CN" altLang="en-US"/>
              <a:pPr>
                <a:defRPr/>
              </a:pPr>
              <a:t>2016/1/25</a:t>
            </a:fld>
            <a:endParaRPr lang="zh-CN" altLang="en-US"/>
          </a:p>
        </p:txBody>
      </p:sp>
      <p:sp>
        <p:nvSpPr>
          <p:cNvPr id="5" name="页脚占位符 9"/>
          <p:cNvSpPr>
            <a:spLocks noGrp="1"/>
          </p:cNvSpPr>
          <p:nvPr>
            <p:ph type="ftr" sz="quarter" idx="11"/>
          </p:nvPr>
        </p:nvSpPr>
        <p:spPr/>
        <p:txBody>
          <a:bodyPr/>
          <a:lstStyle>
            <a:lvl1pPr>
              <a:defRPr/>
            </a:lvl1pPr>
          </a:lstStyle>
          <a:p>
            <a:pPr>
              <a:defRPr/>
            </a:pPr>
            <a:endParaRPr lang="zh-CN" altLang="en-US"/>
          </a:p>
        </p:txBody>
      </p:sp>
      <p:sp>
        <p:nvSpPr>
          <p:cNvPr id="6" name="灯片编号占位符 21"/>
          <p:cNvSpPr>
            <a:spLocks noGrp="1"/>
          </p:cNvSpPr>
          <p:nvPr>
            <p:ph type="sldNum" sz="quarter" idx="12"/>
          </p:nvPr>
        </p:nvSpPr>
        <p:spPr/>
        <p:txBody>
          <a:bodyPr/>
          <a:lstStyle>
            <a:lvl1pPr>
              <a:defRPr/>
            </a:lvl1pPr>
          </a:lstStyle>
          <a:p>
            <a:pPr>
              <a:defRPr/>
            </a:pPr>
            <a:fld id="{B90B3910-7610-4519-B769-CD70450BE6BE}"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内容占位符 2"/>
          <p:cNvSpPr>
            <a:spLocks noGrp="1"/>
          </p:cNvSpPr>
          <p:nvPr>
            <p:ph idx="1"/>
          </p:nvPr>
        </p:nvSpPr>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3"/>
          <p:cNvSpPr>
            <a:spLocks noGrp="1"/>
          </p:cNvSpPr>
          <p:nvPr>
            <p:ph type="dt" sz="half" idx="10"/>
          </p:nvPr>
        </p:nvSpPr>
        <p:spPr/>
        <p:txBody>
          <a:bodyPr/>
          <a:lstStyle>
            <a:lvl1pPr>
              <a:defRPr/>
            </a:lvl1pPr>
          </a:lstStyle>
          <a:p>
            <a:pPr>
              <a:defRPr/>
            </a:pPr>
            <a:fld id="{68125CC1-6F6A-4416-99FB-417CE12CF6BC}" type="datetimeFigureOut">
              <a:rPr lang="zh-CN" altLang="en-US"/>
              <a:pPr>
                <a:defRPr/>
              </a:pPr>
              <a:t>2016/1/25</a:t>
            </a:fld>
            <a:endParaRPr lang="zh-CN" altLang="en-US"/>
          </a:p>
        </p:txBody>
      </p:sp>
      <p:sp>
        <p:nvSpPr>
          <p:cNvPr id="5" name="页脚占位符 9"/>
          <p:cNvSpPr>
            <a:spLocks noGrp="1"/>
          </p:cNvSpPr>
          <p:nvPr>
            <p:ph type="ftr" sz="quarter" idx="11"/>
          </p:nvPr>
        </p:nvSpPr>
        <p:spPr/>
        <p:txBody>
          <a:bodyPr/>
          <a:lstStyle>
            <a:lvl1pPr>
              <a:defRPr/>
            </a:lvl1pPr>
          </a:lstStyle>
          <a:p>
            <a:pPr>
              <a:defRPr/>
            </a:pPr>
            <a:endParaRPr lang="zh-CN" altLang="en-US"/>
          </a:p>
        </p:txBody>
      </p:sp>
      <p:sp>
        <p:nvSpPr>
          <p:cNvPr id="6" name="灯片编号占位符 21"/>
          <p:cNvSpPr>
            <a:spLocks noGrp="1"/>
          </p:cNvSpPr>
          <p:nvPr>
            <p:ph type="sldNum" sz="quarter" idx="12"/>
          </p:nvPr>
        </p:nvSpPr>
        <p:spPr/>
        <p:txBody>
          <a:bodyPr/>
          <a:lstStyle>
            <a:lvl1pPr>
              <a:defRPr/>
            </a:lvl1pPr>
          </a:lstStyle>
          <a:p>
            <a:pPr>
              <a:defRPr/>
            </a:pPr>
            <a:fld id="{294B89BC-FE8B-4EF9-AF4F-BAAD9746F44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矩形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矩形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椭圆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椭圆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8" name="日期占位符 3"/>
          <p:cNvSpPr>
            <a:spLocks noGrp="1"/>
          </p:cNvSpPr>
          <p:nvPr>
            <p:ph type="dt" sz="half" idx="10"/>
          </p:nvPr>
        </p:nvSpPr>
        <p:spPr/>
        <p:txBody>
          <a:bodyPr/>
          <a:lstStyle>
            <a:lvl1pPr>
              <a:defRPr/>
            </a:lvl1pPr>
            <a:extLst/>
          </a:lstStyle>
          <a:p>
            <a:pPr>
              <a:defRPr/>
            </a:pPr>
            <a:fld id="{B853B02E-B3C8-4CDA-B72D-02419B48D990}" type="datetimeFigureOut">
              <a:rPr lang="zh-CN" altLang="en-US"/>
              <a:pPr>
                <a:defRPr/>
              </a:pPr>
              <a:t>2016/1/25</a:t>
            </a:fld>
            <a:endParaRPr lang="zh-CN" altLang="en-US"/>
          </a:p>
        </p:txBody>
      </p:sp>
      <p:sp>
        <p:nvSpPr>
          <p:cNvPr id="9" name="页脚占位符 4"/>
          <p:cNvSpPr>
            <a:spLocks noGrp="1"/>
          </p:cNvSpPr>
          <p:nvPr>
            <p:ph type="ftr" sz="quarter" idx="11"/>
          </p:nvPr>
        </p:nvSpPr>
        <p:spPr/>
        <p:txBody>
          <a:bodyPr/>
          <a:lstStyle>
            <a:lvl1pPr>
              <a:defRPr/>
            </a:lvl1pPr>
            <a:extLst/>
          </a:lstStyle>
          <a:p>
            <a:pPr>
              <a:defRPr/>
            </a:pPr>
            <a:endParaRPr lang="zh-CN" altLang="en-US"/>
          </a:p>
        </p:txBody>
      </p:sp>
      <p:sp>
        <p:nvSpPr>
          <p:cNvPr id="10" name="灯片编号占位符 5"/>
          <p:cNvSpPr>
            <a:spLocks noGrp="1"/>
          </p:cNvSpPr>
          <p:nvPr>
            <p:ph type="sldNum" sz="quarter" idx="12"/>
          </p:nvPr>
        </p:nvSpPr>
        <p:spPr/>
        <p:txBody>
          <a:bodyPr/>
          <a:lstStyle>
            <a:lvl1pPr>
              <a:defRPr/>
            </a:lvl1pPr>
            <a:extLst/>
          </a:lstStyle>
          <a:p>
            <a:pPr>
              <a:defRPr/>
            </a:pPr>
            <a:fld id="{1C591D19-3266-4ABC-831E-ED35F0BB53D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lang="zh-CN" altLang="en-US" smtClean="0"/>
              <a:t>单击此处编辑母版标题样式</a:t>
            </a:r>
            <a:endParaRPr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23"/>
          <p:cNvSpPr>
            <a:spLocks noGrp="1"/>
          </p:cNvSpPr>
          <p:nvPr>
            <p:ph type="dt" sz="half" idx="10"/>
          </p:nvPr>
        </p:nvSpPr>
        <p:spPr/>
        <p:txBody>
          <a:bodyPr/>
          <a:lstStyle>
            <a:lvl1pPr>
              <a:defRPr/>
            </a:lvl1pPr>
          </a:lstStyle>
          <a:p>
            <a:pPr>
              <a:defRPr/>
            </a:pPr>
            <a:fld id="{C50E8DA5-4463-4378-BC52-586691F565FE}" type="datetimeFigureOut">
              <a:rPr lang="zh-CN" altLang="en-US"/>
              <a:pPr>
                <a:defRPr/>
              </a:pPr>
              <a:t>2016/1/25</a:t>
            </a:fld>
            <a:endParaRPr lang="zh-CN" altLang="en-US"/>
          </a:p>
        </p:txBody>
      </p:sp>
      <p:sp>
        <p:nvSpPr>
          <p:cNvPr id="6" name="页脚占位符 9"/>
          <p:cNvSpPr>
            <a:spLocks noGrp="1"/>
          </p:cNvSpPr>
          <p:nvPr>
            <p:ph type="ftr" sz="quarter" idx="11"/>
          </p:nvPr>
        </p:nvSpPr>
        <p:spPr/>
        <p:txBody>
          <a:bodyPr/>
          <a:lstStyle>
            <a:lvl1pPr>
              <a:defRPr/>
            </a:lvl1pPr>
          </a:lstStyle>
          <a:p>
            <a:pPr>
              <a:defRPr/>
            </a:pPr>
            <a:endParaRPr lang="zh-CN" altLang="en-US"/>
          </a:p>
        </p:txBody>
      </p:sp>
      <p:sp>
        <p:nvSpPr>
          <p:cNvPr id="7" name="灯片编号占位符 21"/>
          <p:cNvSpPr>
            <a:spLocks noGrp="1"/>
          </p:cNvSpPr>
          <p:nvPr>
            <p:ph type="sldNum" sz="quarter" idx="12"/>
          </p:nvPr>
        </p:nvSpPr>
        <p:spPr/>
        <p:txBody>
          <a:bodyPr/>
          <a:lstStyle>
            <a:lvl1pPr>
              <a:defRPr/>
            </a:lvl1pPr>
          </a:lstStyle>
          <a:p>
            <a:pPr>
              <a:defRPr/>
            </a:pPr>
            <a:fld id="{8B04CFF5-DD7E-4952-944C-844B6FE2909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lstStyle>
            <a:lvl1pPr algn="ctr">
              <a:defRPr sz="4500" b="1" cap="none" baseline="0"/>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extLst/>
          </a:lstStyle>
          <a:p>
            <a:pPr>
              <a:defRPr/>
            </a:pPr>
            <a:fld id="{40C46686-5CFF-49B2-9239-813B8A865E84}" type="datetimeFigureOut">
              <a:rPr lang="zh-CN" altLang="en-US"/>
              <a:pPr>
                <a:defRPr/>
              </a:pPr>
              <a:t>2016/1/25</a:t>
            </a:fld>
            <a:endParaRPr lang="zh-CN" altLang="en-US"/>
          </a:p>
        </p:txBody>
      </p:sp>
      <p:sp>
        <p:nvSpPr>
          <p:cNvPr id="8" name="页脚占位符 7"/>
          <p:cNvSpPr>
            <a:spLocks noGrp="1"/>
          </p:cNvSpPr>
          <p:nvPr>
            <p:ph type="ftr" sz="quarter" idx="11"/>
          </p:nvPr>
        </p:nvSpPr>
        <p:spPr/>
        <p:txBody>
          <a:bodyPr/>
          <a:lstStyle>
            <a:lvl1pPr>
              <a:defRPr/>
            </a:lvl1pPr>
            <a:extLst/>
          </a:lstStyle>
          <a:p>
            <a:pPr>
              <a:defRPr/>
            </a:pPr>
            <a:endParaRPr lang="zh-CN" altLang="en-US"/>
          </a:p>
        </p:txBody>
      </p:sp>
      <p:sp>
        <p:nvSpPr>
          <p:cNvPr id="9" name="灯片编号占位符 8"/>
          <p:cNvSpPr>
            <a:spLocks noGrp="1"/>
          </p:cNvSpPr>
          <p:nvPr>
            <p:ph type="sldNum" sz="quarter" idx="12"/>
          </p:nvPr>
        </p:nvSpPr>
        <p:spPr/>
        <p:txBody>
          <a:bodyPr/>
          <a:lstStyle>
            <a:lvl1pPr>
              <a:defRPr/>
            </a:lvl1pPr>
            <a:extLst/>
          </a:lstStyle>
          <a:p>
            <a:pPr>
              <a:defRPr/>
            </a:pPr>
            <a:fld id="{DD5D260D-CC54-4673-914D-10A9BAF8F47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lang="zh-CN" altLang="en-US" smtClean="0"/>
              <a:t>单击此处编辑母版标题样式</a:t>
            </a:r>
            <a:endParaRPr lang="en-US"/>
          </a:p>
        </p:txBody>
      </p:sp>
      <p:sp>
        <p:nvSpPr>
          <p:cNvPr id="3" name="日期占位符 23"/>
          <p:cNvSpPr>
            <a:spLocks noGrp="1"/>
          </p:cNvSpPr>
          <p:nvPr>
            <p:ph type="dt" sz="half" idx="10"/>
          </p:nvPr>
        </p:nvSpPr>
        <p:spPr/>
        <p:txBody>
          <a:bodyPr/>
          <a:lstStyle>
            <a:lvl1pPr>
              <a:defRPr/>
            </a:lvl1pPr>
          </a:lstStyle>
          <a:p>
            <a:pPr>
              <a:defRPr/>
            </a:pPr>
            <a:fld id="{E173D1CB-2B6F-4A02-9A2A-BEC05F0C2EF5}" type="datetimeFigureOut">
              <a:rPr lang="zh-CN" altLang="en-US"/>
              <a:pPr>
                <a:defRPr/>
              </a:pPr>
              <a:t>2016/1/25</a:t>
            </a:fld>
            <a:endParaRPr lang="zh-CN" altLang="en-US"/>
          </a:p>
        </p:txBody>
      </p:sp>
      <p:sp>
        <p:nvSpPr>
          <p:cNvPr id="4" name="页脚占位符 9"/>
          <p:cNvSpPr>
            <a:spLocks noGrp="1"/>
          </p:cNvSpPr>
          <p:nvPr>
            <p:ph type="ftr" sz="quarter" idx="11"/>
          </p:nvPr>
        </p:nvSpPr>
        <p:spPr/>
        <p:txBody>
          <a:bodyPr/>
          <a:lstStyle>
            <a:lvl1pPr>
              <a:defRPr/>
            </a:lvl1pPr>
          </a:lstStyle>
          <a:p>
            <a:pPr>
              <a:defRPr/>
            </a:pPr>
            <a:endParaRPr lang="zh-CN" altLang="en-US"/>
          </a:p>
        </p:txBody>
      </p:sp>
      <p:sp>
        <p:nvSpPr>
          <p:cNvPr id="5" name="灯片编号占位符 21"/>
          <p:cNvSpPr>
            <a:spLocks noGrp="1"/>
          </p:cNvSpPr>
          <p:nvPr>
            <p:ph type="sldNum" sz="quarter" idx="12"/>
          </p:nvPr>
        </p:nvSpPr>
        <p:spPr/>
        <p:txBody>
          <a:bodyPr/>
          <a:lstStyle>
            <a:lvl1pPr>
              <a:defRPr/>
            </a:lvl1pPr>
          </a:lstStyle>
          <a:p>
            <a:pPr>
              <a:defRPr/>
            </a:pPr>
            <a:fld id="{6D7F8E0D-BFA0-410B-A708-FC9F24D70F5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矩形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日期占位符 1"/>
          <p:cNvSpPr>
            <a:spLocks noGrp="1"/>
          </p:cNvSpPr>
          <p:nvPr>
            <p:ph type="dt" sz="half" idx="10"/>
          </p:nvPr>
        </p:nvSpPr>
        <p:spPr/>
        <p:txBody>
          <a:bodyPr/>
          <a:lstStyle>
            <a:lvl1pPr>
              <a:defRPr/>
            </a:lvl1pPr>
            <a:extLst/>
          </a:lstStyle>
          <a:p>
            <a:pPr>
              <a:defRPr/>
            </a:pPr>
            <a:fld id="{14328180-70CA-4D84-894F-EE2DEF6ADB68}" type="datetimeFigureOut">
              <a:rPr lang="zh-CN" altLang="en-US"/>
              <a:pPr>
                <a:defRPr/>
              </a:pPr>
              <a:t>2016/1/25</a:t>
            </a:fld>
            <a:endParaRPr lang="zh-CN" altLang="en-US"/>
          </a:p>
        </p:txBody>
      </p:sp>
      <p:sp>
        <p:nvSpPr>
          <p:cNvPr id="5" name="页脚占位符 2"/>
          <p:cNvSpPr>
            <a:spLocks noGrp="1"/>
          </p:cNvSpPr>
          <p:nvPr>
            <p:ph type="ftr" sz="quarter" idx="11"/>
          </p:nvPr>
        </p:nvSpPr>
        <p:spPr/>
        <p:txBody>
          <a:bodyPr/>
          <a:lstStyle>
            <a:lvl1pPr>
              <a:defRPr/>
            </a:lvl1pPr>
            <a:extLst/>
          </a:lstStyle>
          <a:p>
            <a:pPr>
              <a:defRPr/>
            </a:pPr>
            <a:endParaRPr lang="zh-CN" altLang="en-US"/>
          </a:p>
        </p:txBody>
      </p:sp>
      <p:sp>
        <p:nvSpPr>
          <p:cNvPr id="6" name="灯片编号占位符 3"/>
          <p:cNvSpPr>
            <a:spLocks noGrp="1"/>
          </p:cNvSpPr>
          <p:nvPr>
            <p:ph type="sldNum" sz="quarter" idx="12"/>
          </p:nvPr>
        </p:nvSpPr>
        <p:spPr/>
        <p:txBody>
          <a:bodyPr/>
          <a:lstStyle>
            <a:lvl1pPr>
              <a:defRPr/>
            </a:lvl1pPr>
            <a:extLst/>
          </a:lstStyle>
          <a:p>
            <a:pPr>
              <a:defRPr/>
            </a:pPr>
            <a:fld id="{6AA234EA-4CD6-4E82-A4B3-331ADCD1680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extLst/>
          </a:lstStyle>
          <a:p>
            <a:pPr>
              <a:defRPr/>
            </a:pPr>
            <a:fld id="{3913B6D5-26D0-4807-873A-1EF5C579256C}" type="datetimeFigureOut">
              <a:rPr lang="zh-CN" altLang="en-US"/>
              <a:pPr>
                <a:defRPr/>
              </a:pPr>
              <a:t>2016/1/25</a:t>
            </a:fld>
            <a:endParaRPr lang="zh-CN" altLang="en-US"/>
          </a:p>
        </p:txBody>
      </p:sp>
      <p:sp>
        <p:nvSpPr>
          <p:cNvPr id="6" name="页脚占位符 5"/>
          <p:cNvSpPr>
            <a:spLocks noGrp="1"/>
          </p:cNvSpPr>
          <p:nvPr>
            <p:ph type="ftr" sz="quarter" idx="11"/>
          </p:nvPr>
        </p:nvSpPr>
        <p:spPr/>
        <p:txBody>
          <a:bodyPr/>
          <a:lstStyle>
            <a:lvl1pPr>
              <a:defRPr/>
            </a:lvl1pPr>
            <a:extLst/>
          </a:lstStyle>
          <a:p>
            <a:pPr>
              <a:defRPr/>
            </a:pPr>
            <a:endParaRPr lang="zh-CN" altLang="en-US"/>
          </a:p>
        </p:txBody>
      </p:sp>
      <p:sp>
        <p:nvSpPr>
          <p:cNvPr id="7" name="灯片编号占位符 6"/>
          <p:cNvSpPr>
            <a:spLocks noGrp="1"/>
          </p:cNvSpPr>
          <p:nvPr>
            <p:ph type="sldNum" sz="quarter" idx="12"/>
          </p:nvPr>
        </p:nvSpPr>
        <p:spPr/>
        <p:txBody>
          <a:bodyPr/>
          <a:lstStyle>
            <a:lvl1pPr>
              <a:defRPr/>
            </a:lvl1pPr>
            <a:extLst/>
          </a:lstStyle>
          <a:p>
            <a:pPr>
              <a:defRPr/>
            </a:pPr>
            <a:fld id="{2D075D47-487C-4855-9A62-1FED27775F3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矩形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流程图: 过程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流程图: 过程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CN" altLang="en-US" smtClean="0"/>
              <a:t>单击此处编辑母版标题样式</a:t>
            </a:r>
            <a:endParaRPr lang="en-US"/>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8" name="日期占位符 4"/>
          <p:cNvSpPr>
            <a:spLocks noGrp="1"/>
          </p:cNvSpPr>
          <p:nvPr>
            <p:ph type="dt" sz="half" idx="10"/>
          </p:nvPr>
        </p:nvSpPr>
        <p:spPr/>
        <p:txBody>
          <a:bodyPr/>
          <a:lstStyle>
            <a:lvl1pPr>
              <a:defRPr/>
            </a:lvl1pPr>
            <a:extLst/>
          </a:lstStyle>
          <a:p>
            <a:pPr>
              <a:defRPr/>
            </a:pPr>
            <a:fld id="{3CC300FA-DB4C-4800-BA24-CEDFC475F5A2}" type="datetimeFigureOut">
              <a:rPr lang="zh-CN" altLang="en-US"/>
              <a:pPr>
                <a:defRPr/>
              </a:pPr>
              <a:t>2016/1/25</a:t>
            </a:fld>
            <a:endParaRPr lang="zh-CN" altLang="en-US"/>
          </a:p>
        </p:txBody>
      </p:sp>
      <p:sp>
        <p:nvSpPr>
          <p:cNvPr id="9" name="页脚占位符 5"/>
          <p:cNvSpPr>
            <a:spLocks noGrp="1"/>
          </p:cNvSpPr>
          <p:nvPr>
            <p:ph type="ftr" sz="quarter" idx="11"/>
          </p:nvPr>
        </p:nvSpPr>
        <p:spPr/>
        <p:txBody>
          <a:bodyPr/>
          <a:lstStyle>
            <a:lvl1pPr>
              <a:defRPr/>
            </a:lvl1pPr>
            <a:extLst/>
          </a:lstStyle>
          <a:p>
            <a:pPr>
              <a:defRPr/>
            </a:pPr>
            <a:endParaRPr lang="zh-CN" altLang="en-US"/>
          </a:p>
        </p:txBody>
      </p:sp>
      <p:sp>
        <p:nvSpPr>
          <p:cNvPr id="10" name="灯片编号占位符 6"/>
          <p:cNvSpPr>
            <a:spLocks noGrp="1"/>
          </p:cNvSpPr>
          <p:nvPr>
            <p:ph type="sldNum" sz="quarter" idx="12"/>
          </p:nvPr>
        </p:nvSpPr>
        <p:spPr/>
        <p:txBody>
          <a:bodyPr/>
          <a:lstStyle>
            <a:lvl1pPr>
              <a:defRPr/>
            </a:lvl1pPr>
            <a:extLst/>
          </a:lstStyle>
          <a:p>
            <a:pPr>
              <a:defRPr/>
            </a:pPr>
            <a:fld id="{9A8C6AB8-1BEB-4672-B362-CF4176384AA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椭圆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标题占位符 4"/>
          <p:cNvSpPr>
            <a:spLocks noGrp="1"/>
          </p:cNvSpPr>
          <p:nvPr>
            <p:ph type="title"/>
          </p:nvPr>
        </p:nvSpPr>
        <p:spPr>
          <a:xfrm>
            <a:off x="1435100" y="274638"/>
            <a:ext cx="7499350" cy="1143000"/>
          </a:xfrm>
          <a:prstGeom prst="rect">
            <a:avLst/>
          </a:prstGeom>
        </p:spPr>
        <p:txBody>
          <a:bodyPr anchor="ctr">
            <a:normAutofit/>
          </a:bodyPr>
          <a:lstStyle>
            <a:extLst/>
          </a:lstStyle>
          <a:p>
            <a:r>
              <a:rPr lang="zh-CN" altLang="en-US" smtClean="0"/>
              <a:t>单击此处编辑母版标题样式</a:t>
            </a:r>
            <a:endParaRPr lang="en-US"/>
          </a:p>
        </p:txBody>
      </p:sp>
      <p:sp>
        <p:nvSpPr>
          <p:cNvPr id="1033" name="文本占位符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ea typeface="宋体" pitchFamily="2" charset="-122"/>
              </a:defRPr>
            </a:lvl1pPr>
            <a:extLst/>
          </a:lstStyle>
          <a:p>
            <a:pPr>
              <a:defRPr/>
            </a:pPr>
            <a:fld id="{62732B89-0341-4DD7-8F30-32CE87D859E5}" type="datetimeFigureOut">
              <a:rPr lang="zh-CN" altLang="en-US"/>
              <a:pPr>
                <a:defRPr/>
              </a:pPr>
              <a:t>2016/1/25</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ea typeface="宋体" pitchFamily="2" charset="-122"/>
              </a:defRPr>
            </a:lvl1pPr>
            <a:extLst/>
          </a:lstStyle>
          <a:p>
            <a:pPr>
              <a:defRPr/>
            </a:pPr>
            <a:endParaRPr lang="zh-CN" altLang="en-US"/>
          </a:p>
        </p:txBody>
      </p:sp>
      <p:sp>
        <p:nvSpPr>
          <p:cNvPr id="22" name="灯片编号占位符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ea typeface="宋体" pitchFamily="2" charset="-122"/>
              </a:defRPr>
            </a:lvl1pPr>
            <a:extLst/>
          </a:lstStyle>
          <a:p>
            <a:pPr>
              <a:defRPr/>
            </a:pPr>
            <a:fld id="{B03529F1-151C-4170-B1CF-C11E41415CF8}" type="slidenum">
              <a:rPr lang="zh-CN" altLang="en-US"/>
              <a:pPr>
                <a:defRPr/>
              </a:pPr>
              <a:t>‹#›</a:t>
            </a:fld>
            <a:endParaRPr lang="zh-CN" altLang="en-US"/>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82" r:id="rId1"/>
    <p:sldLayoutId id="2147483977" r:id="rId2"/>
    <p:sldLayoutId id="2147483983" r:id="rId3"/>
    <p:sldLayoutId id="2147483978" r:id="rId4"/>
    <p:sldLayoutId id="2147483984" r:id="rId5"/>
    <p:sldLayoutId id="2147483979" r:id="rId6"/>
    <p:sldLayoutId id="2147483985" r:id="rId7"/>
    <p:sldLayoutId id="2147483986" r:id="rId8"/>
    <p:sldLayoutId id="2147483987" r:id="rId9"/>
    <p:sldLayoutId id="2147483980" r:id="rId10"/>
    <p:sldLayoutId id="2147483981"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ea typeface="华文中宋" pitchFamily="2" charset="-122"/>
        </a:defRPr>
      </a:lvl2pPr>
      <a:lvl3pPr algn="l" rtl="0" eaLnBrk="0" fontAlgn="base" hangingPunct="0">
        <a:spcBef>
          <a:spcPct val="0"/>
        </a:spcBef>
        <a:spcAft>
          <a:spcPct val="0"/>
        </a:spcAft>
        <a:defRPr sz="4300">
          <a:solidFill>
            <a:srgbClr val="572314"/>
          </a:solidFill>
          <a:latin typeface="Gill Sans MT" pitchFamily="34" charset="0"/>
          <a:ea typeface="华文中宋" pitchFamily="2" charset="-122"/>
        </a:defRPr>
      </a:lvl3pPr>
      <a:lvl4pPr algn="l" rtl="0" eaLnBrk="0" fontAlgn="base" hangingPunct="0">
        <a:spcBef>
          <a:spcPct val="0"/>
        </a:spcBef>
        <a:spcAft>
          <a:spcPct val="0"/>
        </a:spcAft>
        <a:defRPr sz="4300">
          <a:solidFill>
            <a:srgbClr val="572314"/>
          </a:solidFill>
          <a:latin typeface="Gill Sans MT" pitchFamily="34" charset="0"/>
          <a:ea typeface="华文中宋" pitchFamily="2" charset="-122"/>
        </a:defRPr>
      </a:lvl4pPr>
      <a:lvl5pPr algn="l" rtl="0" eaLnBrk="0" fontAlgn="base" hangingPunct="0">
        <a:spcBef>
          <a:spcPct val="0"/>
        </a:spcBef>
        <a:spcAft>
          <a:spcPct val="0"/>
        </a:spcAft>
        <a:defRPr sz="4300">
          <a:solidFill>
            <a:srgbClr val="572314"/>
          </a:solidFill>
          <a:latin typeface="Gill Sans MT" pitchFamily="34" charset="0"/>
          <a:ea typeface="华文中宋" pitchFamily="2" charset="-122"/>
        </a:defRPr>
      </a:lvl5pPr>
      <a:lvl6pPr marL="457200" algn="l" rtl="0" fontAlgn="base">
        <a:spcBef>
          <a:spcPct val="0"/>
        </a:spcBef>
        <a:spcAft>
          <a:spcPct val="0"/>
        </a:spcAft>
        <a:defRPr sz="4300">
          <a:solidFill>
            <a:srgbClr val="572314"/>
          </a:solidFill>
          <a:latin typeface="Gill Sans MT" pitchFamily="34" charset="0"/>
          <a:ea typeface="华文中宋" pitchFamily="2" charset="-122"/>
        </a:defRPr>
      </a:lvl6pPr>
      <a:lvl7pPr marL="914400" algn="l" rtl="0" fontAlgn="base">
        <a:spcBef>
          <a:spcPct val="0"/>
        </a:spcBef>
        <a:spcAft>
          <a:spcPct val="0"/>
        </a:spcAft>
        <a:defRPr sz="4300">
          <a:solidFill>
            <a:srgbClr val="572314"/>
          </a:solidFill>
          <a:latin typeface="Gill Sans MT" pitchFamily="34" charset="0"/>
          <a:ea typeface="华文中宋" pitchFamily="2" charset="-122"/>
        </a:defRPr>
      </a:lvl7pPr>
      <a:lvl8pPr marL="1371600" algn="l" rtl="0" fontAlgn="base">
        <a:spcBef>
          <a:spcPct val="0"/>
        </a:spcBef>
        <a:spcAft>
          <a:spcPct val="0"/>
        </a:spcAft>
        <a:defRPr sz="4300">
          <a:solidFill>
            <a:srgbClr val="572314"/>
          </a:solidFill>
          <a:latin typeface="Gill Sans MT" pitchFamily="34" charset="0"/>
          <a:ea typeface="华文中宋" pitchFamily="2" charset="-122"/>
        </a:defRPr>
      </a:lvl8pPr>
      <a:lvl9pPr marL="1828800" algn="l" rtl="0" fontAlgn="base">
        <a:spcBef>
          <a:spcPct val="0"/>
        </a:spcBef>
        <a:spcAft>
          <a:spcPct val="0"/>
        </a:spcAft>
        <a:defRPr sz="4300">
          <a:solidFill>
            <a:srgbClr val="572314"/>
          </a:solidFill>
          <a:latin typeface="Gill Sans MT" pitchFamily="34" charset="0"/>
          <a:ea typeface="华文中宋" pitchFamily="2" charset="-122"/>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http://my.simc.cn/attachmentDownload.portal?attachmentId=7d5e5d0c-1632-11e5-90a7-81b06d2bd9a4" TargetMode="External"/><Relationship Id="rId3" Type="http://schemas.openxmlformats.org/officeDocument/2006/relationships/image" Target="http://my.simc.cn/attachmentDownload.portal?attachmentId=78f4cd3d-161d-11e5-90a7-81b06d2bd9a4" TargetMode="External"/><Relationship Id="rId7"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http://my.simc.cn/attachmentDownload.portal?attachmentId=0aa9c5ee-1585-11e5-90a7-81b06d2bd9a4"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http://my.simc.cn/attachmentDownload.portal?attachmentId=50c105a9-7edc-11e5-b18e-95f8915640d4"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http://my.simc.cn/attachmentDownload.portal?attachmentId=593cf773-7635-11e5-b18e-95f8915640d4" TargetMode="External"/><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image" Target="http://my.simc.cn/attachmentDownload.portal?attachmentId=c37774f2-8292-11e5-9970-358cab24e9e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43188" y="5857875"/>
            <a:ext cx="4572000" cy="508000"/>
          </a:xfrm>
          <a:prstGeom prst="rect">
            <a:avLst/>
          </a:prstGeom>
        </p:spPr>
        <p:txBody>
          <a:bodyPr>
            <a:spAutoFit/>
          </a:bodyPr>
          <a:lstStyle/>
          <a:p>
            <a:pPr marL="274320" indent="-274320" algn="ctr" fontAlgn="auto">
              <a:lnSpc>
                <a:spcPct val="150000"/>
              </a:lnSpc>
              <a:spcAft>
                <a:spcPts val="0"/>
              </a:spcAft>
              <a:buClr>
                <a:schemeClr val="accent3"/>
              </a:buClr>
              <a:buFont typeface="Wingdings 2"/>
              <a:buNone/>
              <a:defRPr/>
            </a:pPr>
            <a:r>
              <a:rPr lang="en-US" b="1" dirty="0">
                <a:solidFill>
                  <a:srgbClr val="C00000"/>
                </a:solidFill>
                <a:latin typeface="微软雅黑" pitchFamily="34" charset="-122"/>
                <a:ea typeface="微软雅黑" pitchFamily="34" charset="-122"/>
              </a:rPr>
              <a:t>2016</a:t>
            </a:r>
            <a:r>
              <a:rPr lang="zh-CN" altLang="en-US" b="1" dirty="0">
                <a:solidFill>
                  <a:srgbClr val="C00000"/>
                </a:solidFill>
                <a:latin typeface="微软雅黑" pitchFamily="34" charset="-122"/>
                <a:ea typeface="微软雅黑" pitchFamily="34" charset="-122"/>
              </a:rPr>
              <a:t>年</a:t>
            </a:r>
            <a:r>
              <a:rPr lang="en-US" b="1" dirty="0">
                <a:solidFill>
                  <a:srgbClr val="C00000"/>
                </a:solidFill>
                <a:latin typeface="微软雅黑" pitchFamily="34" charset="-122"/>
                <a:ea typeface="微软雅黑" pitchFamily="34" charset="-122"/>
              </a:rPr>
              <a:t>1</a:t>
            </a:r>
            <a:r>
              <a:rPr lang="zh-CN" altLang="en-US" b="1" dirty="0">
                <a:solidFill>
                  <a:srgbClr val="C00000"/>
                </a:solidFill>
                <a:latin typeface="微软雅黑" pitchFamily="34" charset="-122"/>
                <a:ea typeface="微软雅黑" pitchFamily="34" charset="-122"/>
              </a:rPr>
              <a:t>月</a:t>
            </a:r>
            <a:r>
              <a:rPr lang="en-US" b="1" dirty="0">
                <a:solidFill>
                  <a:srgbClr val="C00000"/>
                </a:solidFill>
                <a:latin typeface="微软雅黑" pitchFamily="34" charset="-122"/>
                <a:ea typeface="微软雅黑" pitchFamily="34" charset="-122"/>
              </a:rPr>
              <a:t>25</a:t>
            </a:r>
            <a:r>
              <a:rPr lang="zh-CN" altLang="en-US" b="1" dirty="0">
                <a:solidFill>
                  <a:srgbClr val="C00000"/>
                </a:solidFill>
                <a:latin typeface="微软雅黑" pitchFamily="34" charset="-122"/>
                <a:ea typeface="微软雅黑" pitchFamily="34" charset="-122"/>
              </a:rPr>
              <a:t>日</a:t>
            </a:r>
          </a:p>
        </p:txBody>
      </p:sp>
      <p:cxnSp>
        <p:nvCxnSpPr>
          <p:cNvPr id="8" name="直接连接符 7"/>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图片 8"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2000250" y="5000625"/>
            <a:ext cx="5786438" cy="646113"/>
          </a:xfrm>
          <a:prstGeom prst="rect">
            <a:avLst/>
          </a:prstGeom>
        </p:spPr>
        <p:txBody>
          <a:bodyPr>
            <a:spAutoFit/>
          </a:bodyPr>
          <a:lstStyle/>
          <a:p>
            <a:pPr marL="274320" indent="-274320" algn="ctr" fontAlgn="auto">
              <a:lnSpc>
                <a:spcPct val="150000"/>
              </a:lnSpc>
              <a:spcAft>
                <a:spcPts val="0"/>
              </a:spcAft>
              <a:buClr>
                <a:schemeClr val="accent3"/>
              </a:buClr>
              <a:buFont typeface="Wingdings 2"/>
              <a:buNone/>
              <a:defRPr/>
            </a:pPr>
            <a:r>
              <a:rPr lang="zh-CN" altLang="en-US" sz="2400" b="1" dirty="0">
                <a:solidFill>
                  <a:srgbClr val="C00000"/>
                </a:solidFill>
                <a:latin typeface="微软雅黑" pitchFamily="34" charset="-122"/>
                <a:ea typeface="微软雅黑" pitchFamily="34" charset="-122"/>
              </a:rPr>
              <a:t>学院工会主席：田盈耕</a:t>
            </a:r>
          </a:p>
        </p:txBody>
      </p:sp>
      <p:sp>
        <p:nvSpPr>
          <p:cNvPr id="8199" name="WordArt 6"/>
          <p:cNvSpPr>
            <a:spLocks noChangeArrowheads="1" noChangeShapeType="1" noTextEdit="1"/>
          </p:cNvSpPr>
          <p:nvPr/>
        </p:nvSpPr>
        <p:spPr bwMode="auto">
          <a:xfrm>
            <a:off x="1428728" y="2786058"/>
            <a:ext cx="7072362" cy="1000126"/>
          </a:xfrm>
          <a:prstGeom prst="rect">
            <a:avLst/>
          </a:prstGeom>
        </p:spPr>
        <p:txBody>
          <a:bodyPr wrap="none" fromWordArt="1">
            <a:prstTxWarp prst="textPlain">
              <a:avLst>
                <a:gd name="adj" fmla="val 50000"/>
              </a:avLst>
            </a:prstTxWarp>
          </a:bodyPr>
          <a:lstStyle/>
          <a:p>
            <a:pPr algn="ctr">
              <a:defRPr/>
            </a:pPr>
            <a:r>
              <a:rPr lang="zh-CN" altLang="en-US" sz="3600" kern="2000" spc="150" dirty="0">
                <a:solidFill>
                  <a:srgbClr val="C00000"/>
                </a:solidFill>
                <a:effectLst>
                  <a:outerShdw blurRad="38100" dist="38100" dir="2700000" algn="tl">
                    <a:srgbClr val="000000">
                      <a:alpha val="43137"/>
                    </a:srgbClr>
                  </a:outerShdw>
                </a:effectLst>
                <a:latin typeface="华文琥珀" pitchFamily="2" charset="-122"/>
                <a:ea typeface="华文琥珀" pitchFamily="2" charset="-122"/>
              </a:rPr>
              <a:t>围绕学院内涵提升</a:t>
            </a:r>
            <a:r>
              <a:rPr lang="en-US" sz="3600" kern="2000" spc="150" dirty="0">
                <a:solidFill>
                  <a:srgbClr val="C00000"/>
                </a:solidFill>
                <a:effectLst>
                  <a:outerShdw blurRad="38100" dist="38100" dir="2700000" algn="tl">
                    <a:srgbClr val="000000">
                      <a:alpha val="43137"/>
                    </a:srgbClr>
                  </a:outerShdw>
                </a:effectLst>
                <a:latin typeface="华文琥珀" pitchFamily="2" charset="-122"/>
                <a:ea typeface="华文琥珀" pitchFamily="2" charset="-122"/>
              </a:rPr>
              <a:t>  </a:t>
            </a:r>
            <a:r>
              <a:rPr lang="zh-CN" altLang="en-US" sz="3600" kern="2000" spc="150" dirty="0">
                <a:solidFill>
                  <a:srgbClr val="C00000"/>
                </a:solidFill>
                <a:effectLst>
                  <a:outerShdw blurRad="38100" dist="38100" dir="2700000" algn="tl">
                    <a:srgbClr val="000000">
                      <a:alpha val="43137"/>
                    </a:srgbClr>
                  </a:outerShdw>
                </a:effectLst>
                <a:latin typeface="华文琥珀" pitchFamily="2" charset="-122"/>
                <a:ea typeface="华文琥珀" pitchFamily="2" charset="-122"/>
              </a:rPr>
              <a:t>充分发挥工会职能</a:t>
            </a:r>
            <a:endParaRPr lang="zh-CN" altLang="en-US" sz="3600" b="1" kern="2000" spc="150" dirty="0">
              <a:ln w="9525">
                <a:noFill/>
                <a:round/>
                <a:headEnd/>
                <a:tailEnd/>
              </a:ln>
              <a:solidFill>
                <a:srgbClr val="C00000"/>
              </a:solidFill>
              <a:effectLst>
                <a:outerShdw blurRad="38100" dist="38100" dir="2700000" algn="tl">
                  <a:srgbClr val="000000">
                    <a:alpha val="43137"/>
                  </a:srgbClr>
                </a:outerShdw>
              </a:effectLst>
              <a:latin typeface="华文琥珀" pitchFamily="2" charset="-122"/>
              <a:ea typeface="华文琥珀" pitchFamily="2" charset="-122"/>
            </a:endParaRPr>
          </a:p>
        </p:txBody>
      </p:sp>
      <p:sp>
        <p:nvSpPr>
          <p:cNvPr id="11" name="矩形 10"/>
          <p:cNvSpPr/>
          <p:nvPr/>
        </p:nvSpPr>
        <p:spPr>
          <a:xfrm>
            <a:off x="1643063" y="1285875"/>
            <a:ext cx="6858000" cy="461963"/>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5214938" y="2000250"/>
            <a:ext cx="3286125" cy="42862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428875"/>
            <a:ext cx="3571875" cy="1987550"/>
          </a:xfrm>
          <a:prstGeom prst="rect">
            <a:avLst/>
          </a:prstGeom>
          <a:noFill/>
          <a:ln w="9525">
            <a:noFill/>
            <a:miter lim="800000"/>
            <a:headEnd/>
            <a:tailEnd/>
          </a:ln>
        </p:spPr>
        <p:txBody>
          <a:bodyPr anchor="ctr">
            <a:spAutoFit/>
          </a:bodyPr>
          <a:lstStyle/>
          <a:p>
            <a:pPr algn="just">
              <a:lnSpc>
                <a:spcPct val="200000"/>
              </a:lnSpc>
            </a:pPr>
            <a:r>
              <a:rPr lang="zh-CN" altLang="en-US" sz="1600" b="1">
                <a:solidFill>
                  <a:srgbClr val="C00000"/>
                </a:solidFill>
                <a:latin typeface="微软雅黑" pitchFamily="34" charset="-122"/>
                <a:ea typeface="微软雅黑" pitchFamily="34" charset="-122"/>
                <a:cs typeface="Times New Roman" pitchFamily="18" charset="0"/>
              </a:rPr>
              <a:t>　　根据市教育工会对教工休养的规定要求，</a:t>
            </a:r>
            <a:r>
              <a:rPr lang="en-US" altLang="zh-CN" sz="1600" b="1">
                <a:solidFill>
                  <a:srgbClr val="C00000"/>
                </a:solidFill>
                <a:latin typeface="微软雅黑" pitchFamily="34" charset="-122"/>
                <a:ea typeface="微软雅黑" pitchFamily="34" charset="-122"/>
                <a:cs typeface="Times New Roman" pitchFamily="18" charset="0"/>
              </a:rPr>
              <a:t>2015</a:t>
            </a:r>
            <a:r>
              <a:rPr lang="zh-CN" altLang="en-US" sz="1600" b="1">
                <a:solidFill>
                  <a:srgbClr val="C00000"/>
                </a:solidFill>
                <a:latin typeface="微软雅黑" pitchFamily="34" charset="-122"/>
                <a:ea typeface="微软雅黑" pitchFamily="34" charset="-122"/>
                <a:cs typeface="Times New Roman" pitchFamily="18" charset="0"/>
              </a:rPr>
              <a:t>年学院工会共组织</a:t>
            </a:r>
            <a:r>
              <a:rPr lang="en-US" altLang="en-US" sz="1600" b="1">
                <a:solidFill>
                  <a:srgbClr val="C00000"/>
                </a:solidFill>
                <a:latin typeface="微软雅黑" pitchFamily="34" charset="-122"/>
                <a:ea typeface="微软雅黑" pitchFamily="34" charset="-122"/>
                <a:cs typeface="Times New Roman" pitchFamily="18" charset="0"/>
              </a:rPr>
              <a:t>85</a:t>
            </a:r>
            <a:r>
              <a:rPr lang="zh-CN" altLang="en-US" sz="1600" b="1">
                <a:solidFill>
                  <a:srgbClr val="C00000"/>
                </a:solidFill>
                <a:latin typeface="微软雅黑" pitchFamily="34" charset="-122"/>
                <a:ea typeface="微软雅黑" pitchFamily="34" charset="-122"/>
                <a:cs typeface="Times New Roman" pitchFamily="18" charset="0"/>
              </a:rPr>
              <a:t>名教职工参加了暑期疗休养活动。放松了心情，增进了相互间的了解。 </a:t>
            </a:r>
          </a:p>
        </p:txBody>
      </p:sp>
      <p:grpSp>
        <p:nvGrpSpPr>
          <p:cNvPr id="2" name="Group 21"/>
          <p:cNvGrpSpPr>
            <a:grpSpLocks/>
          </p:cNvGrpSpPr>
          <p:nvPr/>
        </p:nvGrpSpPr>
        <p:grpSpPr bwMode="auto">
          <a:xfrm>
            <a:off x="1357290" y="1142984"/>
            <a:ext cx="5143536" cy="559305"/>
            <a:chOff x="0" y="0"/>
            <a:chExt cx="2789" cy="330"/>
          </a:xfrm>
          <a:effectLst>
            <a:outerShdw blurRad="50800" dist="38100" dir="5400000" algn="t" rotWithShape="0">
              <a:prstClr val="black">
                <a:alpha val="40000"/>
              </a:prstClr>
            </a:outerShdw>
          </a:effectLst>
        </p:grpSpPr>
        <p:sp>
          <p:nvSpPr>
            <p:cNvPr id="20"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三、以爱心帮困为抓手，提升教职工凝聚力</a:t>
              </a:r>
              <a:endParaRPr lang="en-US" altLang="zh-CN" sz="1800" b="1" kern="0" dirty="0" smtClean="0">
                <a:solidFill>
                  <a:srgbClr val="C00000"/>
                </a:solidFill>
                <a:latin typeface="+mn-ea"/>
                <a:ea typeface="+mn-ea"/>
              </a:endParaRPr>
            </a:p>
          </p:txBody>
        </p:sp>
        <p:sp>
          <p:nvSpPr>
            <p:cNvPr id="21"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5298" name="Picture 2" descr="I:\2015照片\教职工休养\IMG_6470.jpg"/>
          <p:cNvPicPr>
            <a:picLocks noChangeAspect="1" noChangeArrowheads="1"/>
          </p:cNvPicPr>
          <p:nvPr/>
        </p:nvPicPr>
        <p:blipFill>
          <a:blip r:embed="rId3" cstate="print"/>
          <a:srcRect/>
          <a:stretch>
            <a:fillRect/>
          </a:stretch>
        </p:blipFill>
        <p:spPr bwMode="auto">
          <a:xfrm>
            <a:off x="6143625" y="2214563"/>
            <a:ext cx="2700338" cy="1800225"/>
          </a:xfrm>
          <a:prstGeom prst="rect">
            <a:avLst/>
          </a:prstGeom>
          <a:ln>
            <a:noFill/>
          </a:ln>
          <a:effectLst>
            <a:outerShdw blurRad="292100" dist="139700" dir="2700000" algn="tl" rotWithShape="0">
              <a:srgbClr val="333333">
                <a:alpha val="65000"/>
              </a:srgbClr>
            </a:outerShdw>
          </a:effectLst>
        </p:spPr>
      </p:pic>
      <p:pic>
        <p:nvPicPr>
          <p:cNvPr id="55299" name="Picture 3" descr="I:\2015照片\教职工休养\IMG_6730.jpg"/>
          <p:cNvPicPr>
            <a:picLocks noChangeAspect="1" noChangeArrowheads="1"/>
          </p:cNvPicPr>
          <p:nvPr/>
        </p:nvPicPr>
        <p:blipFill>
          <a:blip r:embed="rId4" cstate="print"/>
          <a:srcRect/>
          <a:stretch>
            <a:fillRect/>
          </a:stretch>
        </p:blipFill>
        <p:spPr bwMode="auto">
          <a:xfrm>
            <a:off x="6072188" y="4214813"/>
            <a:ext cx="2700337" cy="1800225"/>
          </a:xfrm>
          <a:prstGeom prst="rect">
            <a:avLst/>
          </a:prstGeom>
          <a:ln>
            <a:noFill/>
          </a:ln>
          <a:effectLst>
            <a:outerShdw blurRad="292100" dist="139700" dir="2700000" algn="tl" rotWithShape="0">
              <a:srgbClr val="333333">
                <a:alpha val="65000"/>
              </a:srgbClr>
            </a:outerShdw>
          </a:effectLst>
        </p:spPr>
      </p:pic>
      <p:pic>
        <p:nvPicPr>
          <p:cNvPr id="55300" name="Picture 4" descr="I:\2015照片\教职工休养\IMG_6775.jpg"/>
          <p:cNvPicPr>
            <a:picLocks noChangeAspect="1" noChangeArrowheads="1"/>
          </p:cNvPicPr>
          <p:nvPr/>
        </p:nvPicPr>
        <p:blipFill>
          <a:blip r:embed="rId5" cstate="print"/>
          <a:srcRect/>
          <a:stretch>
            <a:fillRect/>
          </a:stretch>
        </p:blipFill>
        <p:spPr bwMode="auto">
          <a:xfrm>
            <a:off x="3286125" y="4500563"/>
            <a:ext cx="2700338" cy="1800225"/>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5298"/>
                                        </p:tgtEl>
                                        <p:attrNameLst>
                                          <p:attrName>style.visibility</p:attrName>
                                        </p:attrNameLst>
                                      </p:cBhvr>
                                      <p:to>
                                        <p:strVal val="visible"/>
                                      </p:to>
                                    </p:set>
                                    <p:animEffect transition="in" filter="checkerboard(across)">
                                      <p:cBhvr>
                                        <p:cTn id="11" dur="500"/>
                                        <p:tgtEl>
                                          <p:spTgt spid="5529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5299"/>
                                        </p:tgtEl>
                                        <p:attrNameLst>
                                          <p:attrName>style.visibility</p:attrName>
                                        </p:attrNameLst>
                                      </p:cBhvr>
                                      <p:to>
                                        <p:strVal val="visible"/>
                                      </p:to>
                                    </p:set>
                                    <p:animEffect transition="in" filter="checkerboard(across)">
                                      <p:cBhvr>
                                        <p:cTn id="15" dur="500"/>
                                        <p:tgtEl>
                                          <p:spTgt spid="55299"/>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55300"/>
                                        </p:tgtEl>
                                        <p:attrNameLst>
                                          <p:attrName>style.visibility</p:attrName>
                                        </p:attrNameLst>
                                      </p:cBhvr>
                                      <p:to>
                                        <p:strVal val="visible"/>
                                      </p:to>
                                    </p:set>
                                    <p:animEffect transition="in" filter="checkerboard(across)">
                                      <p:cBhvr>
                                        <p:cTn id="19" dur="500"/>
                                        <p:tgtEl>
                                          <p:spTgt spid="5530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6643688" y="2071688"/>
            <a:ext cx="1857375" cy="42862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071688"/>
            <a:ext cx="3571875" cy="1570037"/>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随着学院职教体系的逐步建立、内涵建设不断提升，广大教职工在教学、科研、管理、后勤服务各项工作中，团队精神的培养要求更高。 </a:t>
            </a:r>
          </a:p>
        </p:txBody>
      </p:sp>
      <p:grpSp>
        <p:nvGrpSpPr>
          <p:cNvPr id="2" name="Group 29"/>
          <p:cNvGrpSpPr>
            <a:grpSpLocks/>
          </p:cNvGrpSpPr>
          <p:nvPr/>
        </p:nvGrpSpPr>
        <p:grpSpPr bwMode="auto">
          <a:xfrm>
            <a:off x="1242398" y="1214422"/>
            <a:ext cx="5115552" cy="558173"/>
            <a:chOff x="0" y="0"/>
            <a:chExt cx="2789" cy="330"/>
          </a:xfrm>
          <a:effectLst>
            <a:outerShdw blurRad="50800" dist="38100" dir="5400000" algn="t" rotWithShape="0">
              <a:prstClr val="black">
                <a:alpha val="40000"/>
              </a:prstClr>
            </a:outerShdw>
          </a:effectLst>
        </p:grpSpPr>
        <p:sp>
          <p:nvSpPr>
            <p:cNvPr id="17"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四、以社团建设为抓手，积极培育团队精神</a:t>
              </a:r>
              <a:endParaRPr lang="en-US" altLang="zh-CN" sz="1800" b="1" kern="0" dirty="0" smtClean="0">
                <a:solidFill>
                  <a:srgbClr val="C00000"/>
                </a:solidFill>
                <a:latin typeface="+mn-ea"/>
                <a:ea typeface="+mn-ea"/>
              </a:endParaRPr>
            </a:p>
          </p:txBody>
        </p:sp>
        <p:sp>
          <p:nvSpPr>
            <p:cNvPr id="19"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sp>
        <p:nvSpPr>
          <p:cNvPr id="25" name="Rectangle 1"/>
          <p:cNvSpPr>
            <a:spLocks noChangeArrowheads="1"/>
          </p:cNvSpPr>
          <p:nvPr/>
        </p:nvSpPr>
        <p:spPr bwMode="auto">
          <a:xfrm>
            <a:off x="1285875" y="3714750"/>
            <a:ext cx="3571875" cy="1938338"/>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组建学院合唱队，代表校参加市高校组织纪念抗战胜利及反法西斯胜利</a:t>
            </a:r>
            <a:r>
              <a:rPr lang="en-US" altLang="en-US" sz="1600" b="1">
                <a:solidFill>
                  <a:srgbClr val="C00000"/>
                </a:solidFill>
                <a:latin typeface="微软雅黑" pitchFamily="34" charset="-122"/>
                <a:ea typeface="微软雅黑" pitchFamily="34" charset="-122"/>
                <a:cs typeface="Times New Roman" pitchFamily="18" charset="0"/>
              </a:rPr>
              <a:t>70</a:t>
            </a:r>
            <a:r>
              <a:rPr lang="zh-CN" altLang="en-US" sz="1600" b="1">
                <a:solidFill>
                  <a:srgbClr val="C00000"/>
                </a:solidFill>
                <a:latin typeface="微软雅黑" pitchFamily="34" charset="-122"/>
                <a:ea typeface="微软雅黑" pitchFamily="34" charset="-122"/>
                <a:cs typeface="Times New Roman" pitchFamily="18" charset="0"/>
              </a:rPr>
              <a:t>周年合唱展。</a:t>
            </a:r>
            <a:endParaRPr lang="en-US" altLang="zh-CN" sz="1600" b="1">
              <a:solidFill>
                <a:srgbClr val="C00000"/>
              </a:solidFill>
              <a:latin typeface="微软雅黑" pitchFamily="34" charset="-122"/>
              <a:ea typeface="微软雅黑" pitchFamily="34" charset="-122"/>
              <a:cs typeface="Times New Roman" pitchFamily="18" charset="0"/>
            </a:endParaRPr>
          </a:p>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高职学院合唱队代表工程大参加上海西南片高校声乐交流演唱会活动</a:t>
            </a:r>
          </a:p>
        </p:txBody>
      </p:sp>
      <p:pic>
        <p:nvPicPr>
          <p:cNvPr id="61442" name="Picture 2" descr="I:\2015年工会工作照片\抗战70大合唱\演出2_副本.jpg"/>
          <p:cNvPicPr>
            <a:picLocks noChangeAspect="1" noChangeArrowheads="1"/>
          </p:cNvPicPr>
          <p:nvPr/>
        </p:nvPicPr>
        <p:blipFill>
          <a:blip r:embed="rId3" cstate="print"/>
          <a:srcRect/>
          <a:stretch>
            <a:fillRect/>
          </a:stretch>
        </p:blipFill>
        <p:spPr bwMode="auto">
          <a:xfrm>
            <a:off x="5500688" y="1857375"/>
            <a:ext cx="2708275" cy="1800225"/>
          </a:xfrm>
          <a:prstGeom prst="rect">
            <a:avLst/>
          </a:prstGeom>
          <a:ln>
            <a:noFill/>
          </a:ln>
          <a:effectLst>
            <a:outerShdw blurRad="292100" dist="139700" dir="2700000" algn="tl" rotWithShape="0">
              <a:srgbClr val="333333">
                <a:alpha val="65000"/>
              </a:srgbClr>
            </a:outerShdw>
          </a:effectLst>
        </p:spPr>
      </p:pic>
      <p:pic>
        <p:nvPicPr>
          <p:cNvPr id="61443" name="Picture 3" descr="I:\2015年工会工作照片\抗战70大合唱\领唱_副本.jpg"/>
          <p:cNvPicPr>
            <a:picLocks noChangeAspect="1" noChangeArrowheads="1"/>
          </p:cNvPicPr>
          <p:nvPr/>
        </p:nvPicPr>
        <p:blipFill>
          <a:blip r:embed="rId4" cstate="print"/>
          <a:srcRect/>
          <a:stretch>
            <a:fillRect/>
          </a:stretch>
        </p:blipFill>
        <p:spPr bwMode="auto">
          <a:xfrm>
            <a:off x="6215063" y="3286125"/>
            <a:ext cx="2714625" cy="1500188"/>
          </a:xfrm>
          <a:prstGeom prst="rect">
            <a:avLst/>
          </a:prstGeom>
          <a:ln>
            <a:noFill/>
          </a:ln>
          <a:effectLst>
            <a:outerShdw blurRad="292100" dist="139700" dir="2700000" algn="tl" rotWithShape="0">
              <a:srgbClr val="333333">
                <a:alpha val="65000"/>
              </a:srgbClr>
            </a:outerShdw>
          </a:effectLst>
        </p:spPr>
      </p:pic>
      <p:pic>
        <p:nvPicPr>
          <p:cNvPr id="21516" name="Picture 12"/>
          <p:cNvPicPr>
            <a:picLocks noChangeAspect="1" noChangeArrowheads="1"/>
          </p:cNvPicPr>
          <p:nvPr/>
        </p:nvPicPr>
        <p:blipFill>
          <a:blip r:embed="rId5" cstate="print"/>
          <a:srcRect/>
          <a:stretch>
            <a:fillRect/>
          </a:stretch>
        </p:blipFill>
        <p:spPr bwMode="auto">
          <a:xfrm>
            <a:off x="5429250" y="4714875"/>
            <a:ext cx="2928938" cy="1816100"/>
          </a:xfrm>
          <a:prstGeom prst="rect">
            <a:avLst/>
          </a:prstGeom>
          <a:noFill/>
          <a:ln w="9525">
            <a:noFill/>
            <a:miter lim="800000"/>
            <a:headEnd/>
            <a:tailEnd/>
          </a:ln>
        </p:spPr>
      </p:pic>
      <p:sp>
        <p:nvSpPr>
          <p:cNvPr id="15" name="矩形 14"/>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up)">
                                      <p:cBhvr>
                                        <p:cTn id="11" dur="500"/>
                                        <p:tgtEl>
                                          <p:spTgt spid="1229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61442"/>
                                        </p:tgtEl>
                                        <p:attrNameLst>
                                          <p:attrName>style.visibility</p:attrName>
                                        </p:attrNameLst>
                                      </p:cBhvr>
                                      <p:to>
                                        <p:strVal val="visible"/>
                                      </p:to>
                                    </p:set>
                                    <p:anim calcmode="lin" valueType="num">
                                      <p:cBhvr>
                                        <p:cTn id="19" dur="500" fill="hold"/>
                                        <p:tgtEl>
                                          <p:spTgt spid="61442"/>
                                        </p:tgtEl>
                                        <p:attrNameLst>
                                          <p:attrName>ppt_w</p:attrName>
                                        </p:attrNameLst>
                                      </p:cBhvr>
                                      <p:tavLst>
                                        <p:tav tm="0">
                                          <p:val>
                                            <p:fltVal val="0"/>
                                          </p:val>
                                        </p:tav>
                                        <p:tav tm="100000">
                                          <p:val>
                                            <p:strVal val="#ppt_w"/>
                                          </p:val>
                                        </p:tav>
                                      </p:tavLst>
                                    </p:anim>
                                    <p:anim calcmode="lin" valueType="num">
                                      <p:cBhvr>
                                        <p:cTn id="20" dur="500" fill="hold"/>
                                        <p:tgtEl>
                                          <p:spTgt spid="61442"/>
                                        </p:tgtEl>
                                        <p:attrNameLst>
                                          <p:attrName>ppt_h</p:attrName>
                                        </p:attrNameLst>
                                      </p:cBhvr>
                                      <p:tavLst>
                                        <p:tav tm="0">
                                          <p:val>
                                            <p:fltVal val="0"/>
                                          </p:val>
                                        </p:tav>
                                        <p:tav tm="100000">
                                          <p:val>
                                            <p:strVal val="#ppt_h"/>
                                          </p:val>
                                        </p:tav>
                                      </p:tavLst>
                                    </p:anim>
                                    <p:anim calcmode="lin" valueType="num">
                                      <p:cBhvr>
                                        <p:cTn id="21" dur="500" fill="hold"/>
                                        <p:tgtEl>
                                          <p:spTgt spid="61442"/>
                                        </p:tgtEl>
                                        <p:attrNameLst>
                                          <p:attrName>style.rotation</p:attrName>
                                        </p:attrNameLst>
                                      </p:cBhvr>
                                      <p:tavLst>
                                        <p:tav tm="0">
                                          <p:val>
                                            <p:fltVal val="360"/>
                                          </p:val>
                                        </p:tav>
                                        <p:tav tm="100000">
                                          <p:val>
                                            <p:fltVal val="0"/>
                                          </p:val>
                                        </p:tav>
                                      </p:tavLst>
                                    </p:anim>
                                    <p:animEffect transition="in" filter="fade">
                                      <p:cBhvr>
                                        <p:cTn id="22" dur="500"/>
                                        <p:tgtEl>
                                          <p:spTgt spid="61442"/>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61443"/>
                                        </p:tgtEl>
                                        <p:attrNameLst>
                                          <p:attrName>style.visibility</p:attrName>
                                        </p:attrNameLst>
                                      </p:cBhvr>
                                      <p:to>
                                        <p:strVal val="visible"/>
                                      </p:to>
                                    </p:set>
                                    <p:anim calcmode="lin" valueType="num">
                                      <p:cBhvr>
                                        <p:cTn id="25" dur="500" fill="hold"/>
                                        <p:tgtEl>
                                          <p:spTgt spid="61443"/>
                                        </p:tgtEl>
                                        <p:attrNameLst>
                                          <p:attrName>ppt_w</p:attrName>
                                        </p:attrNameLst>
                                      </p:cBhvr>
                                      <p:tavLst>
                                        <p:tav tm="0">
                                          <p:val>
                                            <p:fltVal val="0"/>
                                          </p:val>
                                        </p:tav>
                                        <p:tav tm="100000">
                                          <p:val>
                                            <p:strVal val="#ppt_w"/>
                                          </p:val>
                                        </p:tav>
                                      </p:tavLst>
                                    </p:anim>
                                    <p:anim calcmode="lin" valueType="num">
                                      <p:cBhvr>
                                        <p:cTn id="26" dur="500" fill="hold"/>
                                        <p:tgtEl>
                                          <p:spTgt spid="61443"/>
                                        </p:tgtEl>
                                        <p:attrNameLst>
                                          <p:attrName>ppt_h</p:attrName>
                                        </p:attrNameLst>
                                      </p:cBhvr>
                                      <p:tavLst>
                                        <p:tav tm="0">
                                          <p:val>
                                            <p:fltVal val="0"/>
                                          </p:val>
                                        </p:tav>
                                        <p:tav tm="100000">
                                          <p:val>
                                            <p:strVal val="#ppt_h"/>
                                          </p:val>
                                        </p:tav>
                                      </p:tavLst>
                                    </p:anim>
                                    <p:anim calcmode="lin" valueType="num">
                                      <p:cBhvr>
                                        <p:cTn id="27" dur="500" fill="hold"/>
                                        <p:tgtEl>
                                          <p:spTgt spid="61443"/>
                                        </p:tgtEl>
                                        <p:attrNameLst>
                                          <p:attrName>style.rotation</p:attrName>
                                        </p:attrNameLst>
                                      </p:cBhvr>
                                      <p:tavLst>
                                        <p:tav tm="0">
                                          <p:val>
                                            <p:fltVal val="360"/>
                                          </p:val>
                                        </p:tav>
                                        <p:tav tm="100000">
                                          <p:val>
                                            <p:fltVal val="0"/>
                                          </p:val>
                                        </p:tav>
                                      </p:tavLst>
                                    </p:anim>
                                    <p:animEffect transition="in" filter="fade">
                                      <p:cBhvr>
                                        <p:cTn id="28" dur="500"/>
                                        <p:tgtEl>
                                          <p:spTgt spid="614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1516"/>
                                        </p:tgtEl>
                                        <p:attrNameLst>
                                          <p:attrName>style.visibility</p:attrName>
                                        </p:attrNameLst>
                                      </p:cBhvr>
                                      <p:to>
                                        <p:strVal val="visible"/>
                                      </p:to>
                                    </p:set>
                                    <p:animEffect transition="in" filter="wipe(left)">
                                      <p:cBhvr>
                                        <p:cTn id="34"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5214938" y="2786063"/>
            <a:ext cx="3286125" cy="328612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286000"/>
            <a:ext cx="3357563" cy="1525588"/>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组织教职工积极参加校运动，并取得团体总数第一名。组织了学院第六届体育节活动，营造了全民健身活动气氛，丰富校园文化生活。</a:t>
            </a:r>
          </a:p>
        </p:txBody>
      </p:sp>
      <p:grpSp>
        <p:nvGrpSpPr>
          <p:cNvPr id="2" name="Group 29"/>
          <p:cNvGrpSpPr>
            <a:grpSpLocks/>
          </p:cNvGrpSpPr>
          <p:nvPr/>
        </p:nvGrpSpPr>
        <p:grpSpPr bwMode="auto">
          <a:xfrm>
            <a:off x="1242398" y="1214422"/>
            <a:ext cx="5115552" cy="558173"/>
            <a:chOff x="0" y="0"/>
            <a:chExt cx="2789" cy="330"/>
          </a:xfrm>
          <a:effectLst>
            <a:outerShdw blurRad="50800" dist="38100" dir="5400000" algn="t" rotWithShape="0">
              <a:prstClr val="black">
                <a:alpha val="40000"/>
              </a:prstClr>
            </a:outerShdw>
          </a:effectLst>
        </p:grpSpPr>
        <p:sp>
          <p:nvSpPr>
            <p:cNvPr id="17"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四、以社团建设为抓手，积极培育团队精神</a:t>
              </a:r>
              <a:endParaRPr lang="en-US" altLang="zh-CN" sz="1800" b="1" kern="0" dirty="0" smtClean="0">
                <a:solidFill>
                  <a:srgbClr val="C00000"/>
                </a:solidFill>
                <a:latin typeface="+mn-ea"/>
                <a:ea typeface="+mn-ea"/>
              </a:endParaRPr>
            </a:p>
          </p:txBody>
        </p:sp>
        <p:sp>
          <p:nvSpPr>
            <p:cNvPr id="19"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60418" name="Picture 2" descr="I:\2015年工会工作照片\2015.06.02  工程大运动会照片\IMG_3370.jpg"/>
          <p:cNvPicPr>
            <a:picLocks noChangeAspect="1" noChangeArrowheads="1"/>
          </p:cNvPicPr>
          <p:nvPr/>
        </p:nvPicPr>
        <p:blipFill>
          <a:blip r:embed="rId3" cstate="print"/>
          <a:srcRect/>
          <a:stretch>
            <a:fillRect/>
          </a:stretch>
        </p:blipFill>
        <p:spPr bwMode="auto">
          <a:xfrm>
            <a:off x="5761038" y="1857375"/>
            <a:ext cx="3168650" cy="1857375"/>
          </a:xfrm>
          <a:prstGeom prst="rect">
            <a:avLst/>
          </a:prstGeom>
          <a:ln>
            <a:noFill/>
          </a:ln>
          <a:effectLst>
            <a:outerShdw blurRad="292100" dist="139700" dir="2700000" algn="tl" rotWithShape="0">
              <a:srgbClr val="333333">
                <a:alpha val="65000"/>
              </a:srgbClr>
            </a:outerShdw>
          </a:effectLst>
        </p:spPr>
      </p:pic>
      <p:pic>
        <p:nvPicPr>
          <p:cNvPr id="60419" name="Picture 3" descr="H:\健康讲座体育节\中国象棋比赛\IMG_20150421_154524.jpg"/>
          <p:cNvPicPr>
            <a:picLocks noChangeAspect="1" noChangeArrowheads="1"/>
          </p:cNvPicPr>
          <p:nvPr/>
        </p:nvPicPr>
        <p:blipFill>
          <a:blip r:embed="rId4" cstate="print"/>
          <a:srcRect/>
          <a:stretch>
            <a:fillRect/>
          </a:stretch>
        </p:blipFill>
        <p:spPr bwMode="auto">
          <a:xfrm>
            <a:off x="1428750" y="4929188"/>
            <a:ext cx="2928938" cy="1639887"/>
          </a:xfrm>
          <a:prstGeom prst="rect">
            <a:avLst/>
          </a:prstGeom>
          <a:noFill/>
          <a:ln w="9525">
            <a:noFill/>
            <a:miter lim="800000"/>
            <a:headEnd/>
            <a:tailEnd/>
          </a:ln>
        </p:spPr>
      </p:pic>
      <p:pic>
        <p:nvPicPr>
          <p:cNvPr id="60420" name="Picture 4" descr="H:\健康讲座体育节\2015年女教师五子棋照片\IMG_20150326_151922.jpg"/>
          <p:cNvPicPr>
            <a:picLocks noChangeAspect="1" noChangeArrowheads="1"/>
          </p:cNvPicPr>
          <p:nvPr/>
        </p:nvPicPr>
        <p:blipFill>
          <a:blip r:embed="rId5" cstate="print"/>
          <a:srcRect/>
          <a:stretch>
            <a:fillRect/>
          </a:stretch>
        </p:blipFill>
        <p:spPr bwMode="auto">
          <a:xfrm>
            <a:off x="7143750" y="3786188"/>
            <a:ext cx="1700213" cy="2125662"/>
          </a:xfrm>
          <a:prstGeom prst="rect">
            <a:avLst/>
          </a:prstGeom>
          <a:noFill/>
          <a:ln w="9525">
            <a:noFill/>
            <a:miter lim="800000"/>
            <a:headEnd/>
            <a:tailEnd/>
          </a:ln>
        </p:spPr>
      </p:pic>
      <p:pic>
        <p:nvPicPr>
          <p:cNvPr id="13" name="Picture 2" descr="H:\健康讲座体育节\广播操\IMG_1459.jpg"/>
          <p:cNvPicPr>
            <a:picLocks noChangeAspect="1" noChangeArrowheads="1"/>
          </p:cNvPicPr>
          <p:nvPr/>
        </p:nvPicPr>
        <p:blipFill>
          <a:blip r:embed="rId6" cstate="print"/>
          <a:srcRect t="23813" b="12687"/>
          <a:stretch>
            <a:fillRect/>
          </a:stretch>
        </p:blipFill>
        <p:spPr bwMode="auto">
          <a:xfrm>
            <a:off x="3143250" y="3857625"/>
            <a:ext cx="3543300" cy="1285875"/>
          </a:xfrm>
          <a:prstGeom prst="rect">
            <a:avLst/>
          </a:prstGeom>
          <a:ln>
            <a:noFill/>
          </a:ln>
          <a:effectLst>
            <a:outerShdw blurRad="292100" dist="139700" dir="2700000" algn="tl" rotWithShape="0">
              <a:srgbClr val="333333">
                <a:alpha val="65000"/>
              </a:srgbClr>
            </a:outerShdw>
          </a:effectLst>
        </p:spPr>
      </p:pic>
      <p:grpSp>
        <p:nvGrpSpPr>
          <p:cNvPr id="3" name="组合 20"/>
          <p:cNvGrpSpPr>
            <a:grpSpLocks/>
          </p:cNvGrpSpPr>
          <p:nvPr/>
        </p:nvGrpSpPr>
        <p:grpSpPr bwMode="auto">
          <a:xfrm>
            <a:off x="4357688" y="4929188"/>
            <a:ext cx="2857500" cy="1714500"/>
            <a:chOff x="3714680" y="3857628"/>
            <a:chExt cx="5429320" cy="2428868"/>
          </a:xfrm>
        </p:grpSpPr>
        <p:grpSp>
          <p:nvGrpSpPr>
            <p:cNvPr id="19469" name="组合 14"/>
            <p:cNvGrpSpPr>
              <a:grpSpLocks/>
            </p:cNvGrpSpPr>
            <p:nvPr/>
          </p:nvGrpSpPr>
          <p:grpSpPr bwMode="auto">
            <a:xfrm>
              <a:off x="3714680" y="3857628"/>
              <a:ext cx="5429320" cy="2428868"/>
              <a:chOff x="-2124075" y="3143248"/>
              <a:chExt cx="11268075" cy="5876925"/>
            </a:xfrm>
          </p:grpSpPr>
          <p:grpSp>
            <p:nvGrpSpPr>
              <p:cNvPr id="19471" name="组合 13"/>
              <p:cNvGrpSpPr>
                <a:grpSpLocks/>
              </p:cNvGrpSpPr>
              <p:nvPr/>
            </p:nvGrpSpPr>
            <p:grpSpPr bwMode="auto">
              <a:xfrm>
                <a:off x="-2124075" y="3143248"/>
                <a:ext cx="11268075" cy="5876925"/>
                <a:chOff x="-2124075" y="3143248"/>
                <a:chExt cx="11268075" cy="5876925"/>
              </a:xfrm>
            </p:grpSpPr>
            <p:pic>
              <p:nvPicPr>
                <p:cNvPr id="22" name="Picture 3" descr="H:\1035431474_副本.jpg"/>
                <p:cNvPicPr>
                  <a:picLocks noChangeAspect="1" noChangeArrowheads="1"/>
                </p:cNvPicPr>
                <p:nvPr/>
              </p:nvPicPr>
              <p:blipFill>
                <a:blip r:embed="rId7" cstate="print"/>
                <a:srcRect/>
                <a:stretch>
                  <a:fillRect/>
                </a:stretch>
              </p:blipFill>
              <p:spPr bwMode="auto">
                <a:xfrm>
                  <a:off x="-2124075" y="3143248"/>
                  <a:ext cx="11268075" cy="5876925"/>
                </a:xfrm>
                <a:prstGeom prst="rect">
                  <a:avLst/>
                </a:prstGeom>
                <a:ln>
                  <a:noFill/>
                </a:ln>
                <a:effectLst>
                  <a:outerShdw blurRad="292100" dist="139700" dir="2700000" algn="tl" rotWithShape="0">
                    <a:srgbClr val="333333">
                      <a:alpha val="65000"/>
                    </a:srgbClr>
                  </a:outerShdw>
                </a:effectLst>
              </p:spPr>
            </p:pic>
            <p:pic>
              <p:nvPicPr>
                <p:cNvPr id="23" name="Picture 5"/>
                <p:cNvPicPr>
                  <a:picLocks noChangeAspect="1" noChangeArrowheads="1"/>
                </p:cNvPicPr>
                <p:nvPr/>
              </p:nvPicPr>
              <p:blipFill>
                <a:blip r:embed="rId8" cstate="print"/>
                <a:srcRect/>
                <a:stretch>
                  <a:fillRect/>
                </a:stretch>
              </p:blipFill>
              <p:spPr bwMode="auto">
                <a:xfrm>
                  <a:off x="8161171" y="4645129"/>
                  <a:ext cx="782507" cy="239430"/>
                </a:xfrm>
                <a:prstGeom prst="rect">
                  <a:avLst/>
                </a:prstGeom>
                <a:ln>
                  <a:noFill/>
                </a:ln>
                <a:effectLst>
                  <a:outerShdw blurRad="292100" dist="139700" dir="2700000" algn="tl" rotWithShape="0">
                    <a:srgbClr val="333333">
                      <a:alpha val="65000"/>
                    </a:srgbClr>
                  </a:outerShdw>
                </a:effectLst>
              </p:spPr>
            </p:pic>
          </p:grpSp>
          <p:pic>
            <p:nvPicPr>
              <p:cNvPr id="21" name="Picture 4"/>
              <p:cNvPicPr>
                <a:picLocks noChangeAspect="1" noChangeArrowheads="1"/>
              </p:cNvPicPr>
              <p:nvPr/>
            </p:nvPicPr>
            <p:blipFill>
              <a:blip r:embed="rId9" cstate="print"/>
              <a:srcRect/>
              <a:stretch>
                <a:fillRect/>
              </a:stretch>
            </p:blipFill>
            <p:spPr bwMode="auto">
              <a:xfrm>
                <a:off x="8198732" y="7197236"/>
                <a:ext cx="813805" cy="282963"/>
              </a:xfrm>
              <a:prstGeom prst="rect">
                <a:avLst/>
              </a:prstGeom>
              <a:ln>
                <a:noFill/>
              </a:ln>
              <a:effectLst>
                <a:outerShdw blurRad="292100" dist="139700" dir="2700000" algn="tl" rotWithShape="0">
                  <a:srgbClr val="333333">
                    <a:alpha val="65000"/>
                  </a:srgbClr>
                </a:outerShdw>
              </a:effectLst>
            </p:spPr>
          </p:pic>
        </p:grpSp>
        <p:cxnSp>
          <p:nvCxnSpPr>
            <p:cNvPr id="16" name="直接连接符 15"/>
            <p:cNvCxnSpPr/>
            <p:nvPr/>
          </p:nvCxnSpPr>
          <p:spPr>
            <a:xfrm>
              <a:off x="3787071" y="5643296"/>
              <a:ext cx="52211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 calcmode="lin" valueType="num">
                                      <p:cBhvr>
                                        <p:cTn id="10" dur="500" fill="hold"/>
                                        <p:tgtEl>
                                          <p:spTgt spid="60418"/>
                                        </p:tgtEl>
                                        <p:attrNameLst>
                                          <p:attrName>ppt_w</p:attrName>
                                        </p:attrNameLst>
                                      </p:cBhvr>
                                      <p:tavLst>
                                        <p:tav tm="0">
                                          <p:val>
                                            <p:fltVal val="0"/>
                                          </p:val>
                                        </p:tav>
                                        <p:tav tm="100000">
                                          <p:val>
                                            <p:strVal val="#ppt_w"/>
                                          </p:val>
                                        </p:tav>
                                      </p:tavLst>
                                    </p:anim>
                                    <p:anim calcmode="lin" valueType="num">
                                      <p:cBhvr>
                                        <p:cTn id="11" dur="500" fill="hold"/>
                                        <p:tgtEl>
                                          <p:spTgt spid="60418"/>
                                        </p:tgtEl>
                                        <p:attrNameLst>
                                          <p:attrName>ppt_h</p:attrName>
                                        </p:attrNameLst>
                                      </p:cBhvr>
                                      <p:tavLst>
                                        <p:tav tm="0">
                                          <p:val>
                                            <p:fltVal val="0"/>
                                          </p:val>
                                        </p:tav>
                                        <p:tav tm="100000">
                                          <p:val>
                                            <p:strVal val="#ppt_h"/>
                                          </p:val>
                                        </p:tav>
                                      </p:tavLst>
                                    </p:anim>
                                    <p:anim calcmode="lin" valueType="num">
                                      <p:cBhvr>
                                        <p:cTn id="12" dur="500" fill="hold"/>
                                        <p:tgtEl>
                                          <p:spTgt spid="60418"/>
                                        </p:tgtEl>
                                        <p:attrNameLst>
                                          <p:attrName>style.rotation</p:attrName>
                                        </p:attrNameLst>
                                      </p:cBhvr>
                                      <p:tavLst>
                                        <p:tav tm="0">
                                          <p:val>
                                            <p:fltVal val="360"/>
                                          </p:val>
                                        </p:tav>
                                        <p:tav tm="100000">
                                          <p:val>
                                            <p:fltVal val="0"/>
                                          </p:val>
                                        </p:tav>
                                      </p:tavLst>
                                    </p:anim>
                                    <p:animEffect transition="in" filter="fade">
                                      <p:cBhvr>
                                        <p:cTn id="13" dur="500"/>
                                        <p:tgtEl>
                                          <p:spTgt spid="60418"/>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60419"/>
                                        </p:tgtEl>
                                        <p:attrNameLst>
                                          <p:attrName>style.visibility</p:attrName>
                                        </p:attrNameLst>
                                      </p:cBhvr>
                                      <p:to>
                                        <p:strVal val="visible"/>
                                      </p:to>
                                    </p:set>
                                    <p:anim calcmode="lin" valueType="num">
                                      <p:cBhvr>
                                        <p:cTn id="16" dur="500" fill="hold"/>
                                        <p:tgtEl>
                                          <p:spTgt spid="60419"/>
                                        </p:tgtEl>
                                        <p:attrNameLst>
                                          <p:attrName>ppt_w</p:attrName>
                                        </p:attrNameLst>
                                      </p:cBhvr>
                                      <p:tavLst>
                                        <p:tav tm="0">
                                          <p:val>
                                            <p:fltVal val="0"/>
                                          </p:val>
                                        </p:tav>
                                        <p:tav tm="100000">
                                          <p:val>
                                            <p:strVal val="#ppt_w"/>
                                          </p:val>
                                        </p:tav>
                                      </p:tavLst>
                                    </p:anim>
                                    <p:anim calcmode="lin" valueType="num">
                                      <p:cBhvr>
                                        <p:cTn id="17" dur="500" fill="hold"/>
                                        <p:tgtEl>
                                          <p:spTgt spid="60419"/>
                                        </p:tgtEl>
                                        <p:attrNameLst>
                                          <p:attrName>ppt_h</p:attrName>
                                        </p:attrNameLst>
                                      </p:cBhvr>
                                      <p:tavLst>
                                        <p:tav tm="0">
                                          <p:val>
                                            <p:fltVal val="0"/>
                                          </p:val>
                                        </p:tav>
                                        <p:tav tm="100000">
                                          <p:val>
                                            <p:strVal val="#ppt_h"/>
                                          </p:val>
                                        </p:tav>
                                      </p:tavLst>
                                    </p:anim>
                                    <p:anim calcmode="lin" valueType="num">
                                      <p:cBhvr>
                                        <p:cTn id="18" dur="500" fill="hold"/>
                                        <p:tgtEl>
                                          <p:spTgt spid="60419"/>
                                        </p:tgtEl>
                                        <p:attrNameLst>
                                          <p:attrName>style.rotation</p:attrName>
                                        </p:attrNameLst>
                                      </p:cBhvr>
                                      <p:tavLst>
                                        <p:tav tm="0">
                                          <p:val>
                                            <p:fltVal val="360"/>
                                          </p:val>
                                        </p:tav>
                                        <p:tav tm="100000">
                                          <p:val>
                                            <p:fltVal val="0"/>
                                          </p:val>
                                        </p:tav>
                                      </p:tavLst>
                                    </p:anim>
                                    <p:animEffect transition="in" filter="fade">
                                      <p:cBhvr>
                                        <p:cTn id="19" dur="500"/>
                                        <p:tgtEl>
                                          <p:spTgt spid="60419"/>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60420"/>
                                        </p:tgtEl>
                                        <p:attrNameLst>
                                          <p:attrName>style.visibility</p:attrName>
                                        </p:attrNameLst>
                                      </p:cBhvr>
                                      <p:to>
                                        <p:strVal val="visible"/>
                                      </p:to>
                                    </p:set>
                                    <p:anim calcmode="lin" valueType="num">
                                      <p:cBhvr>
                                        <p:cTn id="22" dur="500" fill="hold"/>
                                        <p:tgtEl>
                                          <p:spTgt spid="60420"/>
                                        </p:tgtEl>
                                        <p:attrNameLst>
                                          <p:attrName>ppt_w</p:attrName>
                                        </p:attrNameLst>
                                      </p:cBhvr>
                                      <p:tavLst>
                                        <p:tav tm="0">
                                          <p:val>
                                            <p:fltVal val="0"/>
                                          </p:val>
                                        </p:tav>
                                        <p:tav tm="100000">
                                          <p:val>
                                            <p:strVal val="#ppt_w"/>
                                          </p:val>
                                        </p:tav>
                                      </p:tavLst>
                                    </p:anim>
                                    <p:anim calcmode="lin" valueType="num">
                                      <p:cBhvr>
                                        <p:cTn id="23" dur="500" fill="hold"/>
                                        <p:tgtEl>
                                          <p:spTgt spid="60420"/>
                                        </p:tgtEl>
                                        <p:attrNameLst>
                                          <p:attrName>ppt_h</p:attrName>
                                        </p:attrNameLst>
                                      </p:cBhvr>
                                      <p:tavLst>
                                        <p:tav tm="0">
                                          <p:val>
                                            <p:fltVal val="0"/>
                                          </p:val>
                                        </p:tav>
                                        <p:tav tm="100000">
                                          <p:val>
                                            <p:strVal val="#ppt_h"/>
                                          </p:val>
                                        </p:tav>
                                      </p:tavLst>
                                    </p:anim>
                                    <p:anim calcmode="lin" valueType="num">
                                      <p:cBhvr>
                                        <p:cTn id="24" dur="500" fill="hold"/>
                                        <p:tgtEl>
                                          <p:spTgt spid="60420"/>
                                        </p:tgtEl>
                                        <p:attrNameLst>
                                          <p:attrName>style.rotation</p:attrName>
                                        </p:attrNameLst>
                                      </p:cBhvr>
                                      <p:tavLst>
                                        <p:tav tm="0">
                                          <p:val>
                                            <p:fltVal val="360"/>
                                          </p:val>
                                        </p:tav>
                                        <p:tav tm="100000">
                                          <p:val>
                                            <p:fltVal val="0"/>
                                          </p:val>
                                        </p:tav>
                                      </p:tavLst>
                                    </p:anim>
                                    <p:animEffect transition="in" filter="fade">
                                      <p:cBhvr>
                                        <p:cTn id="25" dur="500"/>
                                        <p:tgtEl>
                                          <p:spTgt spid="604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8"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429125" y="2428875"/>
            <a:ext cx="4071938" cy="364331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286000"/>
            <a:ext cx="2786063" cy="2678113"/>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由学院工会筹备策划组织</a:t>
            </a:r>
            <a:r>
              <a:rPr lang="en-US" altLang="en-US" sz="1600" b="1">
                <a:solidFill>
                  <a:srgbClr val="C00000"/>
                </a:solidFill>
                <a:latin typeface="微软雅黑" pitchFamily="34" charset="-122"/>
                <a:ea typeface="微软雅黑" pitchFamily="34" charset="-122"/>
                <a:cs typeface="Times New Roman" pitchFamily="18" charset="0"/>
              </a:rPr>
              <a:t>2015</a:t>
            </a:r>
            <a:r>
              <a:rPr lang="zh-CN" altLang="en-US" sz="1600" b="1">
                <a:solidFill>
                  <a:srgbClr val="C00000"/>
                </a:solidFill>
                <a:latin typeface="微软雅黑" pitchFamily="34" charset="-122"/>
                <a:ea typeface="微软雅黑" pitchFamily="34" charset="-122"/>
                <a:cs typeface="Times New Roman" pitchFamily="18" charset="0"/>
              </a:rPr>
              <a:t>年春节联欢会，以部门工会为单位共同参与，既有部门各自节目，又有社团整体性节目。充分反映学院精神面貌，从而取得了圆满成功。 </a:t>
            </a:r>
          </a:p>
        </p:txBody>
      </p:sp>
      <p:grpSp>
        <p:nvGrpSpPr>
          <p:cNvPr id="2" name="Group 29"/>
          <p:cNvGrpSpPr>
            <a:grpSpLocks/>
          </p:cNvGrpSpPr>
          <p:nvPr/>
        </p:nvGrpSpPr>
        <p:grpSpPr bwMode="auto">
          <a:xfrm>
            <a:off x="1242398" y="1214422"/>
            <a:ext cx="5115552" cy="558173"/>
            <a:chOff x="0" y="0"/>
            <a:chExt cx="2789" cy="330"/>
          </a:xfrm>
          <a:effectLst>
            <a:outerShdw blurRad="50800" dist="38100" dir="5400000" algn="t" rotWithShape="0">
              <a:prstClr val="black">
                <a:alpha val="40000"/>
              </a:prstClr>
            </a:outerShdw>
          </a:effectLst>
        </p:grpSpPr>
        <p:sp>
          <p:nvSpPr>
            <p:cNvPr id="17"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四、以社团建设为抓手，积极培育团队精神</a:t>
              </a:r>
              <a:endParaRPr lang="en-US" altLang="zh-CN" sz="1800" b="1" kern="0" dirty="0" smtClean="0">
                <a:solidFill>
                  <a:srgbClr val="C00000"/>
                </a:solidFill>
                <a:latin typeface="+mn-ea"/>
                <a:ea typeface="+mn-ea"/>
              </a:endParaRPr>
            </a:p>
          </p:txBody>
        </p:sp>
        <p:sp>
          <p:nvSpPr>
            <p:cNvPr id="19"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6323" name="Picture 3" descr="I:\2015年工会工作照片\春节联欢会\_IMG1710.JPG"/>
          <p:cNvPicPr>
            <a:picLocks noChangeAspect="1" noChangeArrowheads="1"/>
          </p:cNvPicPr>
          <p:nvPr/>
        </p:nvPicPr>
        <p:blipFill>
          <a:blip r:embed="rId3" cstate="print"/>
          <a:srcRect/>
          <a:stretch>
            <a:fillRect/>
          </a:stretch>
        </p:blipFill>
        <p:spPr bwMode="auto">
          <a:xfrm>
            <a:off x="4929188" y="2143125"/>
            <a:ext cx="3127375" cy="2071688"/>
          </a:xfrm>
          <a:prstGeom prst="rect">
            <a:avLst/>
          </a:prstGeom>
          <a:ln>
            <a:noFill/>
          </a:ln>
          <a:effectLst>
            <a:outerShdw blurRad="292100" dist="139700" dir="2700000" algn="tl" rotWithShape="0">
              <a:srgbClr val="333333">
                <a:alpha val="65000"/>
              </a:srgbClr>
            </a:outerShdw>
          </a:effectLst>
        </p:spPr>
      </p:pic>
      <p:pic>
        <p:nvPicPr>
          <p:cNvPr id="56324" name="Picture 4" descr="I:\2015年工会工作照片\春节联欢会\_IMG1475.JPG"/>
          <p:cNvPicPr>
            <a:picLocks noChangeAspect="1" noChangeArrowheads="1"/>
          </p:cNvPicPr>
          <p:nvPr/>
        </p:nvPicPr>
        <p:blipFill>
          <a:blip r:embed="rId4" cstate="print"/>
          <a:srcRect/>
          <a:stretch>
            <a:fillRect/>
          </a:stretch>
        </p:blipFill>
        <p:spPr bwMode="auto">
          <a:xfrm>
            <a:off x="3425825" y="4643438"/>
            <a:ext cx="2717800" cy="1800225"/>
          </a:xfrm>
          <a:prstGeom prst="rect">
            <a:avLst/>
          </a:prstGeom>
          <a:ln>
            <a:noFill/>
          </a:ln>
          <a:effectLst>
            <a:outerShdw blurRad="292100" dist="139700" dir="2700000" algn="tl" rotWithShape="0">
              <a:srgbClr val="333333">
                <a:alpha val="65000"/>
              </a:srgbClr>
            </a:outerShdw>
          </a:effectLst>
        </p:spPr>
      </p:pic>
      <p:pic>
        <p:nvPicPr>
          <p:cNvPr id="56325" name="Picture 5" descr="I:\2015年工会工作照片\春节联欢会\_IMG1559.JPG"/>
          <p:cNvPicPr>
            <a:picLocks noChangeAspect="1" noChangeArrowheads="1"/>
          </p:cNvPicPr>
          <p:nvPr/>
        </p:nvPicPr>
        <p:blipFill>
          <a:blip r:embed="rId5" cstate="print"/>
          <a:srcRect/>
          <a:stretch>
            <a:fillRect/>
          </a:stretch>
        </p:blipFill>
        <p:spPr bwMode="auto">
          <a:xfrm>
            <a:off x="6215063" y="4643438"/>
            <a:ext cx="2717800" cy="1800225"/>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6323"/>
                                        </p:tgtEl>
                                        <p:attrNameLst>
                                          <p:attrName>style.visibility</p:attrName>
                                        </p:attrNameLst>
                                      </p:cBhvr>
                                      <p:to>
                                        <p:strVal val="visible"/>
                                      </p:to>
                                    </p:set>
                                    <p:anim calcmode="lin" valueType="num">
                                      <p:cBhvr>
                                        <p:cTn id="11" dur="500" fill="hold"/>
                                        <p:tgtEl>
                                          <p:spTgt spid="56323"/>
                                        </p:tgtEl>
                                        <p:attrNameLst>
                                          <p:attrName>ppt_w</p:attrName>
                                        </p:attrNameLst>
                                      </p:cBhvr>
                                      <p:tavLst>
                                        <p:tav tm="0">
                                          <p:val>
                                            <p:fltVal val="0"/>
                                          </p:val>
                                        </p:tav>
                                        <p:tav tm="100000">
                                          <p:val>
                                            <p:strVal val="#ppt_w"/>
                                          </p:val>
                                        </p:tav>
                                      </p:tavLst>
                                    </p:anim>
                                    <p:anim calcmode="lin" valueType="num">
                                      <p:cBhvr>
                                        <p:cTn id="12" dur="500" fill="hold"/>
                                        <p:tgtEl>
                                          <p:spTgt spid="56323"/>
                                        </p:tgtEl>
                                        <p:attrNameLst>
                                          <p:attrName>ppt_h</p:attrName>
                                        </p:attrNameLst>
                                      </p:cBhvr>
                                      <p:tavLst>
                                        <p:tav tm="0">
                                          <p:val>
                                            <p:fltVal val="0"/>
                                          </p:val>
                                        </p:tav>
                                        <p:tav tm="100000">
                                          <p:val>
                                            <p:strVal val="#ppt_h"/>
                                          </p:val>
                                        </p:tav>
                                      </p:tavLst>
                                    </p:anim>
                                    <p:anim calcmode="lin" valueType="num">
                                      <p:cBhvr>
                                        <p:cTn id="13" dur="500" fill="hold"/>
                                        <p:tgtEl>
                                          <p:spTgt spid="56323"/>
                                        </p:tgtEl>
                                        <p:attrNameLst>
                                          <p:attrName>style.rotation</p:attrName>
                                        </p:attrNameLst>
                                      </p:cBhvr>
                                      <p:tavLst>
                                        <p:tav tm="0">
                                          <p:val>
                                            <p:fltVal val="360"/>
                                          </p:val>
                                        </p:tav>
                                        <p:tav tm="100000">
                                          <p:val>
                                            <p:fltVal val="0"/>
                                          </p:val>
                                        </p:tav>
                                      </p:tavLst>
                                    </p:anim>
                                    <p:animEffect transition="in" filter="fade">
                                      <p:cBhvr>
                                        <p:cTn id="14" dur="500"/>
                                        <p:tgtEl>
                                          <p:spTgt spid="5632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6325"/>
                                        </p:tgtEl>
                                        <p:attrNameLst>
                                          <p:attrName>style.visibility</p:attrName>
                                        </p:attrNameLst>
                                      </p:cBhvr>
                                      <p:to>
                                        <p:strVal val="visible"/>
                                      </p:to>
                                    </p:set>
                                    <p:anim calcmode="lin" valueType="num">
                                      <p:cBhvr>
                                        <p:cTn id="18" dur="500" fill="hold"/>
                                        <p:tgtEl>
                                          <p:spTgt spid="56325"/>
                                        </p:tgtEl>
                                        <p:attrNameLst>
                                          <p:attrName>ppt_w</p:attrName>
                                        </p:attrNameLst>
                                      </p:cBhvr>
                                      <p:tavLst>
                                        <p:tav tm="0">
                                          <p:val>
                                            <p:fltVal val="0"/>
                                          </p:val>
                                        </p:tav>
                                        <p:tav tm="100000">
                                          <p:val>
                                            <p:strVal val="#ppt_w"/>
                                          </p:val>
                                        </p:tav>
                                      </p:tavLst>
                                    </p:anim>
                                    <p:anim calcmode="lin" valueType="num">
                                      <p:cBhvr>
                                        <p:cTn id="19" dur="500" fill="hold"/>
                                        <p:tgtEl>
                                          <p:spTgt spid="56325"/>
                                        </p:tgtEl>
                                        <p:attrNameLst>
                                          <p:attrName>ppt_h</p:attrName>
                                        </p:attrNameLst>
                                      </p:cBhvr>
                                      <p:tavLst>
                                        <p:tav tm="0">
                                          <p:val>
                                            <p:fltVal val="0"/>
                                          </p:val>
                                        </p:tav>
                                        <p:tav tm="100000">
                                          <p:val>
                                            <p:strVal val="#ppt_h"/>
                                          </p:val>
                                        </p:tav>
                                      </p:tavLst>
                                    </p:anim>
                                    <p:anim calcmode="lin" valueType="num">
                                      <p:cBhvr>
                                        <p:cTn id="20" dur="500" fill="hold"/>
                                        <p:tgtEl>
                                          <p:spTgt spid="56325"/>
                                        </p:tgtEl>
                                        <p:attrNameLst>
                                          <p:attrName>style.rotation</p:attrName>
                                        </p:attrNameLst>
                                      </p:cBhvr>
                                      <p:tavLst>
                                        <p:tav tm="0">
                                          <p:val>
                                            <p:fltVal val="360"/>
                                          </p:val>
                                        </p:tav>
                                        <p:tav tm="100000">
                                          <p:val>
                                            <p:fltVal val="0"/>
                                          </p:val>
                                        </p:tav>
                                      </p:tavLst>
                                    </p:anim>
                                    <p:animEffect transition="in" filter="fade">
                                      <p:cBhvr>
                                        <p:cTn id="21" dur="500"/>
                                        <p:tgtEl>
                                          <p:spTgt spid="56325"/>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56324"/>
                                        </p:tgtEl>
                                        <p:attrNameLst>
                                          <p:attrName>style.visibility</p:attrName>
                                        </p:attrNameLst>
                                      </p:cBhvr>
                                      <p:to>
                                        <p:strVal val="visible"/>
                                      </p:to>
                                    </p:set>
                                    <p:anim calcmode="lin" valueType="num">
                                      <p:cBhvr>
                                        <p:cTn id="25" dur="500" fill="hold"/>
                                        <p:tgtEl>
                                          <p:spTgt spid="56324"/>
                                        </p:tgtEl>
                                        <p:attrNameLst>
                                          <p:attrName>ppt_w</p:attrName>
                                        </p:attrNameLst>
                                      </p:cBhvr>
                                      <p:tavLst>
                                        <p:tav tm="0">
                                          <p:val>
                                            <p:fltVal val="0"/>
                                          </p:val>
                                        </p:tav>
                                        <p:tav tm="100000">
                                          <p:val>
                                            <p:strVal val="#ppt_w"/>
                                          </p:val>
                                        </p:tav>
                                      </p:tavLst>
                                    </p:anim>
                                    <p:anim calcmode="lin" valueType="num">
                                      <p:cBhvr>
                                        <p:cTn id="26" dur="500" fill="hold"/>
                                        <p:tgtEl>
                                          <p:spTgt spid="56324"/>
                                        </p:tgtEl>
                                        <p:attrNameLst>
                                          <p:attrName>ppt_h</p:attrName>
                                        </p:attrNameLst>
                                      </p:cBhvr>
                                      <p:tavLst>
                                        <p:tav tm="0">
                                          <p:val>
                                            <p:fltVal val="0"/>
                                          </p:val>
                                        </p:tav>
                                        <p:tav tm="100000">
                                          <p:val>
                                            <p:strVal val="#ppt_h"/>
                                          </p:val>
                                        </p:tav>
                                      </p:tavLst>
                                    </p:anim>
                                    <p:anim calcmode="lin" valueType="num">
                                      <p:cBhvr>
                                        <p:cTn id="27" dur="500" fill="hold"/>
                                        <p:tgtEl>
                                          <p:spTgt spid="56324"/>
                                        </p:tgtEl>
                                        <p:attrNameLst>
                                          <p:attrName>style.rotation</p:attrName>
                                        </p:attrNameLst>
                                      </p:cBhvr>
                                      <p:tavLst>
                                        <p:tav tm="0">
                                          <p:val>
                                            <p:fltVal val="360"/>
                                          </p:val>
                                        </p:tav>
                                        <p:tav tm="100000">
                                          <p:val>
                                            <p:fltVal val="0"/>
                                          </p:val>
                                        </p:tav>
                                      </p:tavLst>
                                    </p:anim>
                                    <p:animEffect transition="in" filter="fade">
                                      <p:cBhvr>
                                        <p:cTn id="28" dur="500"/>
                                        <p:tgtEl>
                                          <p:spTgt spid="5632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429125" y="2428875"/>
            <a:ext cx="4071938" cy="364331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286000"/>
            <a:ext cx="2786063" cy="1895475"/>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a:t>
            </a:r>
            <a:r>
              <a:rPr lang="en-US" altLang="zh-CN" sz="1600" b="1">
                <a:solidFill>
                  <a:srgbClr val="C00000"/>
                </a:solidFill>
                <a:latin typeface="微软雅黑" pitchFamily="34" charset="-122"/>
                <a:ea typeface="微软雅黑" pitchFamily="34" charset="-122"/>
                <a:cs typeface="Times New Roman" pitchFamily="18" charset="0"/>
              </a:rPr>
              <a:t>2015</a:t>
            </a:r>
            <a:r>
              <a:rPr lang="zh-CN" altLang="en-US" sz="1600" b="1">
                <a:solidFill>
                  <a:srgbClr val="C00000"/>
                </a:solidFill>
                <a:latin typeface="微软雅黑" pitchFamily="34" charset="-122"/>
                <a:ea typeface="微软雅黑" pitchFamily="34" charset="-122"/>
                <a:cs typeface="Times New Roman" pitchFamily="18" charset="0"/>
              </a:rPr>
              <a:t>年结合体育馆修缮，在学院的大力支持下，对“教工之家”、健身活动场所进行了整体布局与调整，得到了广大教职工一致好评。 </a:t>
            </a:r>
          </a:p>
        </p:txBody>
      </p:sp>
      <p:grpSp>
        <p:nvGrpSpPr>
          <p:cNvPr id="2" name="Group 29"/>
          <p:cNvGrpSpPr>
            <a:grpSpLocks/>
          </p:cNvGrpSpPr>
          <p:nvPr/>
        </p:nvGrpSpPr>
        <p:grpSpPr bwMode="auto">
          <a:xfrm>
            <a:off x="1242398" y="1214422"/>
            <a:ext cx="5115552" cy="558173"/>
            <a:chOff x="0" y="0"/>
            <a:chExt cx="2789" cy="330"/>
          </a:xfrm>
          <a:effectLst>
            <a:outerShdw blurRad="50800" dist="38100" dir="5400000" algn="t" rotWithShape="0">
              <a:prstClr val="black">
                <a:alpha val="40000"/>
              </a:prstClr>
            </a:outerShdw>
          </a:effectLst>
        </p:grpSpPr>
        <p:sp>
          <p:nvSpPr>
            <p:cNvPr id="17"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四、以社团建设为抓手，积极培育团队精神</a:t>
              </a:r>
              <a:endParaRPr lang="en-US" altLang="zh-CN" sz="1800" b="1" kern="0" dirty="0" smtClean="0">
                <a:solidFill>
                  <a:srgbClr val="C00000"/>
                </a:solidFill>
                <a:latin typeface="+mn-ea"/>
                <a:ea typeface="+mn-ea"/>
              </a:endParaRPr>
            </a:p>
          </p:txBody>
        </p:sp>
        <p:sp>
          <p:nvSpPr>
            <p:cNvPr id="19"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grpSp>
        <p:nvGrpSpPr>
          <p:cNvPr id="3" name="组合 12"/>
          <p:cNvGrpSpPr>
            <a:grpSpLocks/>
          </p:cNvGrpSpPr>
          <p:nvPr/>
        </p:nvGrpSpPr>
        <p:grpSpPr bwMode="auto">
          <a:xfrm>
            <a:off x="4572000" y="1857375"/>
            <a:ext cx="3748088" cy="4286250"/>
            <a:chOff x="0" y="1285860"/>
            <a:chExt cx="3747747" cy="4286280"/>
          </a:xfrm>
        </p:grpSpPr>
        <p:pic>
          <p:nvPicPr>
            <p:cNvPr id="57346" name="Picture 2" descr="I:\mmexport1450244638934.jpg"/>
            <p:cNvPicPr>
              <a:picLocks noChangeAspect="1" noChangeArrowheads="1"/>
            </p:cNvPicPr>
            <p:nvPr/>
          </p:nvPicPr>
          <p:blipFill>
            <a:blip r:embed="rId3" cstate="print"/>
            <a:srcRect l="20836" t="11906" r="13679" b="36500"/>
            <a:stretch>
              <a:fillRect/>
            </a:stretch>
          </p:blipFill>
          <p:spPr bwMode="auto">
            <a:xfrm>
              <a:off x="0" y="1285860"/>
              <a:ext cx="3747747" cy="2214579"/>
            </a:xfrm>
            <a:prstGeom prst="rect">
              <a:avLst/>
            </a:prstGeom>
            <a:ln>
              <a:noFill/>
            </a:ln>
            <a:effectLst>
              <a:outerShdw blurRad="292100" dist="139700" dir="2700000" algn="tl" rotWithShape="0">
                <a:srgbClr val="333333">
                  <a:alpha val="65000"/>
                </a:srgbClr>
              </a:outerShdw>
            </a:effectLst>
          </p:spPr>
        </p:pic>
        <p:pic>
          <p:nvPicPr>
            <p:cNvPr id="57347" name="Picture 3" descr="I:\mmexport1450244643089.jpg"/>
            <p:cNvPicPr>
              <a:picLocks noChangeAspect="1" noChangeArrowheads="1"/>
            </p:cNvPicPr>
            <p:nvPr/>
          </p:nvPicPr>
          <p:blipFill>
            <a:blip r:embed="rId4" cstate="print"/>
            <a:srcRect t="10256" b="17948"/>
            <a:stretch>
              <a:fillRect/>
            </a:stretch>
          </p:blipFill>
          <p:spPr bwMode="auto">
            <a:xfrm>
              <a:off x="0" y="3571876"/>
              <a:ext cx="3714412" cy="2000264"/>
            </a:xfrm>
            <a:prstGeom prst="rect">
              <a:avLst/>
            </a:prstGeom>
            <a:ln>
              <a:noFill/>
            </a:ln>
            <a:effectLst>
              <a:outerShdw blurRad="292100" dist="139700" dir="2700000" algn="tl" rotWithShape="0">
                <a:srgbClr val="333333">
                  <a:alpha val="65000"/>
                </a:srgbClr>
              </a:outerShdw>
            </a:effectLst>
          </p:spPr>
        </p:pic>
      </p:grpSp>
      <p:pic>
        <p:nvPicPr>
          <p:cNvPr id="10" name="Picture 2" descr="I:\mmexport1450233713213.jpg"/>
          <p:cNvPicPr>
            <a:picLocks noChangeAspect="1" noChangeArrowheads="1"/>
          </p:cNvPicPr>
          <p:nvPr/>
        </p:nvPicPr>
        <p:blipFill>
          <a:blip r:embed="rId5" cstate="print"/>
          <a:srcRect/>
          <a:stretch>
            <a:fillRect/>
          </a:stretch>
        </p:blipFill>
        <p:spPr bwMode="auto">
          <a:xfrm>
            <a:off x="4786313" y="2062163"/>
            <a:ext cx="3429000" cy="4795837"/>
          </a:xfrm>
          <a:prstGeom prst="rect">
            <a:avLst/>
          </a:prstGeom>
          <a:ln>
            <a:noFill/>
          </a:ln>
          <a:effectLst>
            <a:outerShdw blurRad="292100" dist="139700" dir="2700000" algn="tl" rotWithShape="0">
              <a:srgbClr val="333333">
                <a:alpha val="65000"/>
              </a:srgbClr>
            </a:outerShdw>
          </a:effectLst>
        </p:spPr>
      </p:pic>
      <p:sp>
        <p:nvSpPr>
          <p:cNvPr id="14" name="矩形 13"/>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3" presetClass="entr" presetSubtype="10" fill="hold" nodeType="afterEffect">
                                  <p:stCondLst>
                                    <p:cond delay="250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429125" y="2428875"/>
            <a:ext cx="4071938" cy="364331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286000"/>
            <a:ext cx="2786063" cy="2265363"/>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进一步完善了学院七个教工社团。目前的篮球社团、足球社团、羽毛球社团、乒乓社团、垂钓社团、健身操社团、乐队社团，参加人数达</a:t>
            </a:r>
            <a:r>
              <a:rPr lang="en-US" altLang="en-US" sz="1600" b="1">
                <a:solidFill>
                  <a:srgbClr val="C00000"/>
                </a:solidFill>
                <a:latin typeface="微软雅黑" pitchFamily="34" charset="-122"/>
                <a:ea typeface="微软雅黑" pitchFamily="34" charset="-122"/>
                <a:cs typeface="Times New Roman" pitchFamily="18" charset="0"/>
              </a:rPr>
              <a:t>134</a:t>
            </a:r>
            <a:r>
              <a:rPr lang="zh-CN" altLang="en-US" sz="1600" b="1">
                <a:solidFill>
                  <a:srgbClr val="C00000"/>
                </a:solidFill>
                <a:latin typeface="微软雅黑" pitchFamily="34" charset="-122"/>
                <a:ea typeface="微软雅黑" pitchFamily="34" charset="-122"/>
                <a:cs typeface="Times New Roman" pitchFamily="18" charset="0"/>
              </a:rPr>
              <a:t>人次。</a:t>
            </a:r>
          </a:p>
        </p:txBody>
      </p:sp>
      <p:grpSp>
        <p:nvGrpSpPr>
          <p:cNvPr id="2" name="Group 29"/>
          <p:cNvGrpSpPr>
            <a:grpSpLocks/>
          </p:cNvGrpSpPr>
          <p:nvPr/>
        </p:nvGrpSpPr>
        <p:grpSpPr bwMode="auto">
          <a:xfrm>
            <a:off x="1242398" y="1214422"/>
            <a:ext cx="5115552" cy="558173"/>
            <a:chOff x="0" y="0"/>
            <a:chExt cx="2789" cy="330"/>
          </a:xfrm>
          <a:effectLst>
            <a:outerShdw blurRad="50800" dist="38100" dir="5400000" algn="t" rotWithShape="0">
              <a:prstClr val="black">
                <a:alpha val="40000"/>
              </a:prstClr>
            </a:outerShdw>
          </a:effectLst>
        </p:grpSpPr>
        <p:sp>
          <p:nvSpPr>
            <p:cNvPr id="17"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四、以社团建设为抓手，积极培育团队精神</a:t>
              </a:r>
              <a:endParaRPr lang="en-US" altLang="zh-CN" sz="1800" b="1" kern="0" dirty="0" smtClean="0">
                <a:solidFill>
                  <a:srgbClr val="C00000"/>
                </a:solidFill>
                <a:latin typeface="+mn-ea"/>
                <a:ea typeface="+mn-ea"/>
              </a:endParaRPr>
            </a:p>
          </p:txBody>
        </p:sp>
        <p:sp>
          <p:nvSpPr>
            <p:cNvPr id="19"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8371" name="Picture 3" descr="I:\2015年工会工作照片\足球\1035430870.jpg"/>
          <p:cNvPicPr>
            <a:picLocks noChangeAspect="1" noChangeArrowheads="1"/>
          </p:cNvPicPr>
          <p:nvPr/>
        </p:nvPicPr>
        <p:blipFill>
          <a:blip r:embed="rId3" cstate="print"/>
          <a:srcRect/>
          <a:stretch>
            <a:fillRect/>
          </a:stretch>
        </p:blipFill>
        <p:spPr bwMode="auto">
          <a:xfrm>
            <a:off x="6500813" y="1071563"/>
            <a:ext cx="2400300" cy="1800225"/>
          </a:xfrm>
          <a:prstGeom prst="rect">
            <a:avLst/>
          </a:prstGeom>
          <a:ln>
            <a:noFill/>
          </a:ln>
          <a:effectLst>
            <a:outerShdw blurRad="292100" dist="139700" dir="2700000" algn="tl" rotWithShape="0">
              <a:srgbClr val="333333">
                <a:alpha val="65000"/>
              </a:srgbClr>
            </a:outerShdw>
          </a:effectLst>
        </p:spPr>
      </p:pic>
      <p:pic>
        <p:nvPicPr>
          <p:cNvPr id="58372" name="Picture 4" descr="I:\2015年工会工作照片\乒乓球\1041311374.jpg"/>
          <p:cNvPicPr>
            <a:picLocks noChangeAspect="1" noChangeArrowheads="1"/>
          </p:cNvPicPr>
          <p:nvPr/>
        </p:nvPicPr>
        <p:blipFill>
          <a:blip r:embed="rId4" cstate="print"/>
          <a:srcRect/>
          <a:stretch>
            <a:fillRect/>
          </a:stretch>
        </p:blipFill>
        <p:spPr bwMode="auto">
          <a:xfrm>
            <a:off x="6472238" y="3070225"/>
            <a:ext cx="2428875" cy="1446213"/>
          </a:xfrm>
          <a:prstGeom prst="rect">
            <a:avLst/>
          </a:prstGeom>
          <a:ln>
            <a:noFill/>
          </a:ln>
          <a:effectLst>
            <a:outerShdw blurRad="292100" dist="139700" dir="2700000" algn="tl" rotWithShape="0">
              <a:srgbClr val="333333">
                <a:alpha val="65000"/>
              </a:srgbClr>
            </a:outerShdw>
          </a:effectLst>
        </p:spPr>
      </p:pic>
      <p:pic>
        <p:nvPicPr>
          <p:cNvPr id="58373" name="Picture 5" descr="I:\2015年工会工作照片\乐队\1042227034.jpg"/>
          <p:cNvPicPr>
            <a:picLocks noChangeAspect="1" noChangeArrowheads="1"/>
          </p:cNvPicPr>
          <p:nvPr/>
        </p:nvPicPr>
        <p:blipFill>
          <a:blip r:embed="rId5" cstate="print"/>
          <a:srcRect/>
          <a:stretch>
            <a:fillRect/>
          </a:stretch>
        </p:blipFill>
        <p:spPr bwMode="auto">
          <a:xfrm>
            <a:off x="1428750" y="5072063"/>
            <a:ext cx="2824163" cy="1585912"/>
          </a:xfrm>
          <a:prstGeom prst="rect">
            <a:avLst/>
          </a:prstGeom>
          <a:ln>
            <a:noFill/>
          </a:ln>
          <a:effectLst>
            <a:outerShdw blurRad="292100" dist="139700" dir="2700000" algn="tl" rotWithShape="0">
              <a:srgbClr val="333333">
                <a:alpha val="65000"/>
              </a:srgbClr>
            </a:outerShdw>
          </a:effectLst>
        </p:spPr>
      </p:pic>
      <p:pic>
        <p:nvPicPr>
          <p:cNvPr id="58374" name="Picture 6" descr="I:\2015照片\文体活动\IMG_20151005_111708.jpg"/>
          <p:cNvPicPr>
            <a:picLocks noChangeAspect="1" noChangeArrowheads="1"/>
          </p:cNvPicPr>
          <p:nvPr/>
        </p:nvPicPr>
        <p:blipFill>
          <a:blip r:embed="rId6" cstate="print"/>
          <a:srcRect/>
          <a:stretch>
            <a:fillRect/>
          </a:stretch>
        </p:blipFill>
        <p:spPr bwMode="auto">
          <a:xfrm>
            <a:off x="6143625" y="4714875"/>
            <a:ext cx="2757488" cy="1800225"/>
          </a:xfrm>
          <a:prstGeom prst="rect">
            <a:avLst/>
          </a:prstGeom>
          <a:ln>
            <a:noFill/>
          </a:ln>
          <a:effectLst>
            <a:outerShdw blurRad="292100" dist="139700" dir="2700000" algn="tl" rotWithShape="0">
              <a:srgbClr val="333333">
                <a:alpha val="65000"/>
              </a:srgbClr>
            </a:outerShdw>
          </a:effectLst>
        </p:spPr>
      </p:pic>
      <p:pic>
        <p:nvPicPr>
          <p:cNvPr id="58370" name="Picture 2" descr="I:\2015年工会工作照片\篮球\IMG_9107.jpg"/>
          <p:cNvPicPr>
            <a:picLocks noChangeAspect="1" noChangeArrowheads="1"/>
          </p:cNvPicPr>
          <p:nvPr/>
        </p:nvPicPr>
        <p:blipFill>
          <a:blip r:embed="rId7" cstate="print"/>
          <a:srcRect/>
          <a:stretch>
            <a:fillRect/>
          </a:stretch>
        </p:blipFill>
        <p:spPr bwMode="auto">
          <a:xfrm>
            <a:off x="4214813" y="2000250"/>
            <a:ext cx="2400300" cy="1800225"/>
          </a:xfrm>
          <a:prstGeom prst="rect">
            <a:avLst/>
          </a:prstGeom>
          <a:ln>
            <a:noFill/>
          </a:ln>
          <a:effectLst>
            <a:outerShdw blurRad="292100" dist="139700" dir="2700000" algn="tl" rotWithShape="0">
              <a:srgbClr val="333333">
                <a:alpha val="65000"/>
              </a:srgbClr>
            </a:outerShdw>
          </a:effectLst>
        </p:spPr>
      </p:pic>
      <p:pic>
        <p:nvPicPr>
          <p:cNvPr id="26637" name="Picture 13" descr="I:\1042227724.jpg"/>
          <p:cNvPicPr>
            <a:picLocks noChangeAspect="1" noChangeArrowheads="1"/>
          </p:cNvPicPr>
          <p:nvPr/>
        </p:nvPicPr>
        <p:blipFill>
          <a:blip r:embed="rId8" cstate="print"/>
          <a:srcRect/>
          <a:stretch>
            <a:fillRect/>
          </a:stretch>
        </p:blipFill>
        <p:spPr bwMode="auto">
          <a:xfrm>
            <a:off x="4214813" y="4071938"/>
            <a:ext cx="2400300" cy="1800225"/>
          </a:xfrm>
          <a:prstGeom prst="rect">
            <a:avLst/>
          </a:prstGeom>
          <a:ln>
            <a:noFill/>
          </a:ln>
          <a:effectLst>
            <a:outerShdw blurRad="292100" dist="139700" dir="2700000" algn="tl" rotWithShape="0">
              <a:srgbClr val="333333">
                <a:alpha val="65000"/>
              </a:srgbClr>
            </a:outerShdw>
          </a:effectLst>
        </p:spPr>
      </p:pic>
      <p:sp>
        <p:nvSpPr>
          <p:cNvPr id="16" name="矩形 15"/>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diamond(in)">
                                      <p:cBhvr>
                                        <p:cTn id="11" dur="500"/>
                                        <p:tgtEl>
                                          <p:spTgt spid="58370"/>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6637"/>
                                        </p:tgtEl>
                                        <p:attrNameLst>
                                          <p:attrName>style.visibility</p:attrName>
                                        </p:attrNameLst>
                                      </p:cBhvr>
                                      <p:to>
                                        <p:strVal val="visible"/>
                                      </p:to>
                                    </p:set>
                                    <p:anim calcmode="lin" valueType="num">
                                      <p:cBhvr>
                                        <p:cTn id="15" dur="500" fill="hold"/>
                                        <p:tgtEl>
                                          <p:spTgt spid="26637"/>
                                        </p:tgtEl>
                                        <p:attrNameLst>
                                          <p:attrName>ppt_w</p:attrName>
                                        </p:attrNameLst>
                                      </p:cBhvr>
                                      <p:tavLst>
                                        <p:tav tm="0">
                                          <p:val>
                                            <p:fltVal val="0"/>
                                          </p:val>
                                        </p:tav>
                                        <p:tav tm="100000">
                                          <p:val>
                                            <p:strVal val="#ppt_w"/>
                                          </p:val>
                                        </p:tav>
                                      </p:tavLst>
                                    </p:anim>
                                    <p:anim calcmode="lin" valueType="num">
                                      <p:cBhvr>
                                        <p:cTn id="16" dur="500" fill="hold"/>
                                        <p:tgtEl>
                                          <p:spTgt spid="26637"/>
                                        </p:tgtEl>
                                        <p:attrNameLst>
                                          <p:attrName>ppt_h</p:attrName>
                                        </p:attrNameLst>
                                      </p:cBhvr>
                                      <p:tavLst>
                                        <p:tav tm="0">
                                          <p:val>
                                            <p:fltVal val="0"/>
                                          </p:val>
                                        </p:tav>
                                        <p:tav tm="100000">
                                          <p:val>
                                            <p:strVal val="#ppt_h"/>
                                          </p:val>
                                        </p:tav>
                                      </p:tavLst>
                                    </p:anim>
                                    <p:anim calcmode="lin" valueType="num">
                                      <p:cBhvr>
                                        <p:cTn id="17" dur="500" fill="hold"/>
                                        <p:tgtEl>
                                          <p:spTgt spid="26637"/>
                                        </p:tgtEl>
                                        <p:attrNameLst>
                                          <p:attrName>style.rotation</p:attrName>
                                        </p:attrNameLst>
                                      </p:cBhvr>
                                      <p:tavLst>
                                        <p:tav tm="0">
                                          <p:val>
                                            <p:fltVal val="360"/>
                                          </p:val>
                                        </p:tav>
                                        <p:tav tm="100000">
                                          <p:val>
                                            <p:fltVal val="0"/>
                                          </p:val>
                                        </p:tav>
                                      </p:tavLst>
                                    </p:anim>
                                    <p:animEffect transition="in" filter="fade">
                                      <p:cBhvr>
                                        <p:cTn id="18" dur="500"/>
                                        <p:tgtEl>
                                          <p:spTgt spid="26637"/>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58372"/>
                                        </p:tgtEl>
                                        <p:attrNameLst>
                                          <p:attrName>style.visibility</p:attrName>
                                        </p:attrNameLst>
                                      </p:cBhvr>
                                      <p:to>
                                        <p:strVal val="visible"/>
                                      </p:to>
                                    </p:set>
                                    <p:animEffect transition="in" filter="diamond(in)">
                                      <p:cBhvr>
                                        <p:cTn id="22" dur="500"/>
                                        <p:tgtEl>
                                          <p:spTgt spid="58372"/>
                                        </p:tgtEl>
                                      </p:cBhvr>
                                    </p:animEffect>
                                  </p:childTnLst>
                                </p:cTn>
                              </p:par>
                            </p:childTnLst>
                          </p:cTn>
                        </p:par>
                        <p:par>
                          <p:cTn id="23" fill="hold">
                            <p:stCondLst>
                              <p:cond delay="2000"/>
                            </p:stCondLst>
                            <p:childTnLst>
                              <p:par>
                                <p:cTn id="24" presetID="8" presetClass="entr" presetSubtype="16" fill="hold" nodeType="afterEffect">
                                  <p:stCondLst>
                                    <p:cond delay="0"/>
                                  </p:stCondLst>
                                  <p:childTnLst>
                                    <p:set>
                                      <p:cBhvr>
                                        <p:cTn id="25" dur="1" fill="hold">
                                          <p:stCondLst>
                                            <p:cond delay="0"/>
                                          </p:stCondLst>
                                        </p:cTn>
                                        <p:tgtEl>
                                          <p:spTgt spid="58371"/>
                                        </p:tgtEl>
                                        <p:attrNameLst>
                                          <p:attrName>style.visibility</p:attrName>
                                        </p:attrNameLst>
                                      </p:cBhvr>
                                      <p:to>
                                        <p:strVal val="visible"/>
                                      </p:to>
                                    </p:set>
                                    <p:animEffect transition="in" filter="diamond(in)">
                                      <p:cBhvr>
                                        <p:cTn id="26" dur="500"/>
                                        <p:tgtEl>
                                          <p:spTgt spid="58371"/>
                                        </p:tgtEl>
                                      </p:cBhvr>
                                    </p:animEffect>
                                  </p:childTnLst>
                                </p:cTn>
                              </p:par>
                            </p:childTnLst>
                          </p:cTn>
                        </p:par>
                        <p:par>
                          <p:cTn id="27" fill="hold">
                            <p:stCondLst>
                              <p:cond delay="2500"/>
                            </p:stCondLst>
                            <p:childTnLst>
                              <p:par>
                                <p:cTn id="28" presetID="8" presetClass="entr" presetSubtype="16" fill="hold" nodeType="afterEffect">
                                  <p:stCondLst>
                                    <p:cond delay="0"/>
                                  </p:stCondLst>
                                  <p:childTnLst>
                                    <p:set>
                                      <p:cBhvr>
                                        <p:cTn id="29" dur="1" fill="hold">
                                          <p:stCondLst>
                                            <p:cond delay="0"/>
                                          </p:stCondLst>
                                        </p:cTn>
                                        <p:tgtEl>
                                          <p:spTgt spid="58374"/>
                                        </p:tgtEl>
                                        <p:attrNameLst>
                                          <p:attrName>style.visibility</p:attrName>
                                        </p:attrNameLst>
                                      </p:cBhvr>
                                      <p:to>
                                        <p:strVal val="visible"/>
                                      </p:to>
                                    </p:set>
                                    <p:animEffect transition="in" filter="diamond(in)">
                                      <p:cBhvr>
                                        <p:cTn id="30" dur="500"/>
                                        <p:tgtEl>
                                          <p:spTgt spid="58374"/>
                                        </p:tgtEl>
                                      </p:cBhvr>
                                    </p:animEffect>
                                  </p:childTnLst>
                                </p:cTn>
                              </p:par>
                            </p:childTnLst>
                          </p:cTn>
                        </p:par>
                        <p:par>
                          <p:cTn id="31" fill="hold">
                            <p:stCondLst>
                              <p:cond delay="3000"/>
                            </p:stCondLst>
                            <p:childTnLst>
                              <p:par>
                                <p:cTn id="32" presetID="8" presetClass="entr" presetSubtype="16" fill="hold" nodeType="afterEffect">
                                  <p:stCondLst>
                                    <p:cond delay="0"/>
                                  </p:stCondLst>
                                  <p:childTnLst>
                                    <p:set>
                                      <p:cBhvr>
                                        <p:cTn id="33" dur="1" fill="hold">
                                          <p:stCondLst>
                                            <p:cond delay="0"/>
                                          </p:stCondLst>
                                        </p:cTn>
                                        <p:tgtEl>
                                          <p:spTgt spid="58373"/>
                                        </p:tgtEl>
                                        <p:attrNameLst>
                                          <p:attrName>style.visibility</p:attrName>
                                        </p:attrNameLst>
                                      </p:cBhvr>
                                      <p:to>
                                        <p:strVal val="visible"/>
                                      </p:to>
                                    </p:set>
                                    <p:animEffect transition="in" filter="diamond(in)">
                                      <p:cBhvr>
                                        <p:cTn id="34" dur="500"/>
                                        <p:tgtEl>
                                          <p:spTgt spid="5837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86250" y="2428875"/>
            <a:ext cx="3929063" cy="364331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286000"/>
            <a:ext cx="2786063" cy="2678113"/>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a:t>
            </a:r>
            <a:r>
              <a:rPr lang="en-US" altLang="zh-CN" sz="1600" b="1">
                <a:solidFill>
                  <a:srgbClr val="C00000"/>
                </a:solidFill>
                <a:latin typeface="微软雅黑" pitchFamily="34" charset="-122"/>
                <a:ea typeface="微软雅黑" pitchFamily="34" charset="-122"/>
                <a:cs typeface="Times New Roman" pitchFamily="18" charset="0"/>
              </a:rPr>
              <a:t>2015</a:t>
            </a:r>
            <a:r>
              <a:rPr lang="zh-CN" altLang="en-US" sz="1600" b="1">
                <a:solidFill>
                  <a:srgbClr val="C00000"/>
                </a:solidFill>
                <a:latin typeface="微软雅黑" pitchFamily="34" charset="-122"/>
                <a:ea typeface="微软雅黑" pitchFamily="34" charset="-122"/>
                <a:cs typeface="Times New Roman" pitchFamily="18" charset="0"/>
              </a:rPr>
              <a:t>年，足球社团、乒乓球社团、篮球社团分别分别获得获得冠军和亚军。</a:t>
            </a:r>
            <a:r>
              <a:rPr lang="en-US" altLang="zh-CN" sz="1600" b="1">
                <a:solidFill>
                  <a:srgbClr val="C00000"/>
                </a:solidFill>
                <a:latin typeface="微软雅黑" pitchFamily="34" charset="-122"/>
                <a:ea typeface="微软雅黑" pitchFamily="34" charset="-122"/>
                <a:cs typeface="Times New Roman" pitchFamily="18" charset="0"/>
              </a:rPr>
              <a:t/>
            </a:r>
            <a:br>
              <a:rPr lang="en-US" altLang="zh-CN" sz="1600" b="1">
                <a:solidFill>
                  <a:srgbClr val="C00000"/>
                </a:solidFill>
                <a:latin typeface="微软雅黑" pitchFamily="34" charset="-122"/>
                <a:ea typeface="微软雅黑" pitchFamily="34" charset="-122"/>
                <a:cs typeface="Times New Roman" pitchFamily="18" charset="0"/>
              </a:rPr>
            </a:br>
            <a:r>
              <a:rPr lang="zh-CN" altLang="en-US" sz="1600" b="1">
                <a:solidFill>
                  <a:srgbClr val="C00000"/>
                </a:solidFill>
                <a:latin typeface="微软雅黑" pitchFamily="34" charset="-122"/>
                <a:ea typeface="微软雅黑" pitchFamily="34" charset="-122"/>
                <a:cs typeface="Times New Roman" pitchFamily="18" charset="0"/>
              </a:rPr>
              <a:t>　　乒乓球社团参加开放大学举办的联赛，在共有</a:t>
            </a:r>
            <a:r>
              <a:rPr lang="en-US" altLang="en-US" sz="1600" b="1">
                <a:solidFill>
                  <a:srgbClr val="C00000"/>
                </a:solidFill>
                <a:latin typeface="微软雅黑" pitchFamily="34" charset="-122"/>
                <a:ea typeface="微软雅黑" pitchFamily="34" charset="-122"/>
                <a:cs typeface="Times New Roman" pitchFamily="18" charset="0"/>
              </a:rPr>
              <a:t>38</a:t>
            </a:r>
            <a:r>
              <a:rPr lang="zh-CN" altLang="en-US" sz="1600" b="1">
                <a:solidFill>
                  <a:srgbClr val="C00000"/>
                </a:solidFill>
                <a:latin typeface="微软雅黑" pitchFamily="34" charset="-122"/>
                <a:ea typeface="微软雅黑" pitchFamily="34" charset="-122"/>
                <a:cs typeface="Times New Roman" pitchFamily="18" charset="0"/>
              </a:rPr>
              <a:t>支队参加的比赛中，荣获团体亚军。 </a:t>
            </a:r>
          </a:p>
        </p:txBody>
      </p:sp>
      <p:grpSp>
        <p:nvGrpSpPr>
          <p:cNvPr id="2" name="Group 29"/>
          <p:cNvGrpSpPr>
            <a:grpSpLocks/>
          </p:cNvGrpSpPr>
          <p:nvPr/>
        </p:nvGrpSpPr>
        <p:grpSpPr bwMode="auto">
          <a:xfrm>
            <a:off x="1242398" y="1214422"/>
            <a:ext cx="5115552" cy="558173"/>
            <a:chOff x="0" y="0"/>
            <a:chExt cx="2789" cy="330"/>
          </a:xfrm>
          <a:effectLst>
            <a:outerShdw blurRad="50800" dist="38100" dir="5400000" algn="t" rotWithShape="0">
              <a:prstClr val="black">
                <a:alpha val="40000"/>
              </a:prstClr>
            </a:outerShdw>
          </a:effectLst>
        </p:grpSpPr>
        <p:sp>
          <p:nvSpPr>
            <p:cNvPr id="17"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四、以社团建设为抓手，积极培育团队精神</a:t>
              </a:r>
              <a:endParaRPr lang="en-US" altLang="zh-CN" sz="1800" b="1" kern="0" dirty="0" smtClean="0">
                <a:solidFill>
                  <a:srgbClr val="C00000"/>
                </a:solidFill>
                <a:latin typeface="+mn-ea"/>
                <a:ea typeface="+mn-ea"/>
              </a:endParaRPr>
            </a:p>
          </p:txBody>
        </p:sp>
        <p:sp>
          <p:nvSpPr>
            <p:cNvPr id="19"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9394" name="Picture 2" descr="I:\2015年工会工作照片\乒乓球\1042222686.jpg"/>
          <p:cNvPicPr>
            <a:picLocks noChangeAspect="1" noChangeArrowheads="1"/>
          </p:cNvPicPr>
          <p:nvPr/>
        </p:nvPicPr>
        <p:blipFill>
          <a:blip r:embed="rId3" cstate="print"/>
          <a:srcRect/>
          <a:stretch>
            <a:fillRect/>
          </a:stretch>
        </p:blipFill>
        <p:spPr bwMode="auto">
          <a:xfrm>
            <a:off x="4429125" y="2000250"/>
            <a:ext cx="3205163" cy="1800225"/>
          </a:xfrm>
          <a:prstGeom prst="rect">
            <a:avLst/>
          </a:prstGeom>
          <a:ln>
            <a:noFill/>
          </a:ln>
          <a:effectLst>
            <a:outerShdw blurRad="292100" dist="139700" dir="2700000" algn="tl" rotWithShape="0">
              <a:srgbClr val="333333">
                <a:alpha val="65000"/>
              </a:srgbClr>
            </a:outerShdw>
          </a:effectLst>
        </p:spPr>
      </p:pic>
      <p:pic>
        <p:nvPicPr>
          <p:cNvPr id="59398" name="Picture 6" descr="I:\mmexport1450249680061.jpg"/>
          <p:cNvPicPr>
            <a:picLocks noChangeAspect="1" noChangeArrowheads="1"/>
          </p:cNvPicPr>
          <p:nvPr/>
        </p:nvPicPr>
        <p:blipFill>
          <a:blip r:embed="rId4" cstate="print"/>
          <a:srcRect l="2977" t="8719"/>
          <a:stretch>
            <a:fillRect/>
          </a:stretch>
        </p:blipFill>
        <p:spPr bwMode="auto">
          <a:xfrm>
            <a:off x="5786438" y="3714750"/>
            <a:ext cx="3071812" cy="2166938"/>
          </a:xfrm>
          <a:prstGeom prst="rect">
            <a:avLst/>
          </a:prstGeom>
          <a:ln>
            <a:noFill/>
          </a:ln>
          <a:effectLst>
            <a:outerShdw blurRad="292100" dist="139700" dir="2700000" algn="tl" rotWithShape="0">
              <a:srgbClr val="333333">
                <a:alpha val="65000"/>
              </a:srgbClr>
            </a:outerShdw>
          </a:effectLst>
        </p:spPr>
      </p:pic>
      <p:pic>
        <p:nvPicPr>
          <p:cNvPr id="27665" name="Picture 17" descr="I:\2015年工会工作照片\乒乓球\1042222110.jpg"/>
          <p:cNvPicPr>
            <a:picLocks noChangeAspect="1" noChangeArrowheads="1"/>
          </p:cNvPicPr>
          <p:nvPr/>
        </p:nvPicPr>
        <p:blipFill>
          <a:blip r:embed="rId5" cstate="print"/>
          <a:srcRect/>
          <a:stretch>
            <a:fillRect/>
          </a:stretch>
        </p:blipFill>
        <p:spPr bwMode="auto">
          <a:xfrm>
            <a:off x="2214563" y="4643438"/>
            <a:ext cx="3571875" cy="2006600"/>
          </a:xfrm>
          <a:prstGeom prst="rect">
            <a:avLst/>
          </a:prstGeom>
          <a:noFill/>
          <a:ln w="9525">
            <a:noFill/>
            <a:miter lim="800000"/>
            <a:headEnd/>
            <a:tailEnd/>
          </a:ln>
        </p:spPr>
      </p:pic>
      <p:sp>
        <p:nvSpPr>
          <p:cNvPr id="21" name="矩形 20"/>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394"/>
                                        </p:tgtEl>
                                        <p:attrNameLst>
                                          <p:attrName>style.visibility</p:attrName>
                                        </p:attrNameLst>
                                      </p:cBhvr>
                                      <p:to>
                                        <p:strVal val="visible"/>
                                      </p:to>
                                    </p:set>
                                    <p:animEffect transition="in" filter="wipe(down)">
                                      <p:cBhvr>
                                        <p:cTn id="11" dur="500"/>
                                        <p:tgtEl>
                                          <p:spTgt spid="59394"/>
                                        </p:tgtEl>
                                      </p:cBhvr>
                                    </p:animEffect>
                                  </p:childTnLst>
                                </p:cTn>
                              </p:par>
                            </p:childTnLst>
                          </p:cTn>
                        </p:par>
                        <p:par>
                          <p:cTn id="12" fill="hold">
                            <p:stCondLst>
                              <p:cond delay="1000"/>
                            </p:stCondLst>
                            <p:childTnLst>
                              <p:par>
                                <p:cTn id="13" presetID="4" presetClass="entr" presetSubtype="16" fill="hold" nodeType="afterEffect">
                                  <p:stCondLst>
                                    <p:cond delay="1000"/>
                                  </p:stCondLst>
                                  <p:childTnLst>
                                    <p:set>
                                      <p:cBhvr>
                                        <p:cTn id="14" dur="1" fill="hold">
                                          <p:stCondLst>
                                            <p:cond delay="0"/>
                                          </p:stCondLst>
                                        </p:cTn>
                                        <p:tgtEl>
                                          <p:spTgt spid="59398"/>
                                        </p:tgtEl>
                                        <p:attrNameLst>
                                          <p:attrName>style.visibility</p:attrName>
                                        </p:attrNameLst>
                                      </p:cBhvr>
                                      <p:to>
                                        <p:strVal val="visible"/>
                                      </p:to>
                                    </p:set>
                                    <p:animEffect transition="in" filter="box(in)">
                                      <p:cBhvr>
                                        <p:cTn id="15" dur="500"/>
                                        <p:tgtEl>
                                          <p:spTgt spid="59398"/>
                                        </p:tgtEl>
                                      </p:cBhvr>
                                    </p:animEffect>
                                  </p:childTnLst>
                                </p:cTn>
                              </p:par>
                            </p:childTnLst>
                          </p:cTn>
                        </p:par>
                        <p:par>
                          <p:cTn id="16" fill="hold">
                            <p:stCondLst>
                              <p:cond delay="2500"/>
                            </p:stCondLst>
                            <p:childTnLst>
                              <p:par>
                                <p:cTn id="17" presetID="3" presetClass="entr" presetSubtype="10" fill="hold" nodeType="afterEffect">
                                  <p:stCondLst>
                                    <p:cond delay="1000"/>
                                  </p:stCondLst>
                                  <p:childTnLst>
                                    <p:set>
                                      <p:cBhvr>
                                        <p:cTn id="18" dur="1" fill="hold">
                                          <p:stCondLst>
                                            <p:cond delay="0"/>
                                          </p:stCondLst>
                                        </p:cTn>
                                        <p:tgtEl>
                                          <p:spTgt spid="27665"/>
                                        </p:tgtEl>
                                        <p:attrNameLst>
                                          <p:attrName>style.visibility</p:attrName>
                                        </p:attrNameLst>
                                      </p:cBhvr>
                                      <p:to>
                                        <p:strVal val="visible"/>
                                      </p:to>
                                    </p:set>
                                    <p:animEffect transition="in" filter="blinds(horizontal)">
                                      <p:cBhvr>
                                        <p:cTn id="19" dur="500"/>
                                        <p:tgtEl>
                                          <p:spTgt spid="2766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571625" y="1928813"/>
            <a:ext cx="6643688" cy="3000375"/>
          </a:xfrm>
          <a:prstGeom prst="rect">
            <a:avLst/>
          </a:prstGeom>
          <a:noFill/>
          <a:ln w="9525">
            <a:noFill/>
            <a:miter lim="800000"/>
            <a:headEnd/>
            <a:tailEnd/>
          </a:ln>
        </p:spPr>
        <p:txBody>
          <a:bodyPr anchor="ctr">
            <a:spAutoFit/>
          </a:bodyPr>
          <a:lstStyle/>
          <a:p>
            <a:pPr algn="just">
              <a:lnSpc>
                <a:spcPct val="150000"/>
              </a:lnSpc>
            </a:pPr>
            <a:r>
              <a:rPr lang="zh-CN" altLang="en-US" b="1">
                <a:solidFill>
                  <a:srgbClr val="C00000"/>
                </a:solidFill>
                <a:latin typeface="微软雅黑" pitchFamily="34" charset="-122"/>
                <a:ea typeface="微软雅黑" pitchFamily="34" charset="-122"/>
                <a:cs typeface="Times New Roman" pitchFamily="18" charset="0"/>
              </a:rPr>
              <a:t>　　回顾一年来学院工会工作，我们在如何通过一些主题活动，努力提高教职工综合素质，紧贴学院中心工作，凝聚教职工，共同推进学院发展方面进行了一系列探索，取得了一定效果。在新的一年里，学院工会在上级工会、学院党委领导下，进一步加强自身建设，不断提高履职能力，进一步探索工会在职业教育的背景下，在提高教职工职业素养方面，为广大教职工服务，凸显工会职能，团结带领广大教职工为学院发展发挥应有作用。 </a:t>
            </a:r>
          </a:p>
        </p:txBody>
      </p:sp>
      <p:sp>
        <p:nvSpPr>
          <p:cNvPr id="9" name="矩形 8"/>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082BC47-A2A2-4A79-BF63-051C949AFC72}" type="slidenum">
              <a:rPr lang="zh-CN" altLang="en-US"/>
              <a:pPr>
                <a:defRPr/>
              </a:pPr>
              <a:t>18</a:t>
            </a:fld>
            <a:endParaRPr lang="zh-CN" altLang="en-US"/>
          </a:p>
        </p:txBody>
      </p:sp>
      <p:sp>
        <p:nvSpPr>
          <p:cNvPr id="25603" name="内容占位符 2"/>
          <p:cNvSpPr>
            <a:spLocks noGrp="1"/>
          </p:cNvSpPr>
          <p:nvPr>
            <p:ph idx="4294967295"/>
          </p:nvPr>
        </p:nvSpPr>
        <p:spPr>
          <a:xfrm>
            <a:off x="3000375" y="2714625"/>
            <a:ext cx="4786313" cy="1143000"/>
          </a:xfrm>
        </p:spPr>
        <p:txBody>
          <a:bodyPr/>
          <a:lstStyle/>
          <a:p>
            <a:pPr eaLnBrk="1" hangingPunct="1">
              <a:buFont typeface="Wingdings 2" pitchFamily="18" charset="2"/>
              <a:buNone/>
            </a:pPr>
            <a:r>
              <a:rPr lang="zh-CN" altLang="en-US" sz="6000" b="1" i="1" smtClean="0">
                <a:solidFill>
                  <a:srgbClr val="C00000"/>
                </a:solidFill>
                <a:latin typeface="仿宋_GB2312" charset="-122"/>
                <a:ea typeface="仿宋_GB2312" charset="-122"/>
              </a:rPr>
              <a:t>谢谢各位！</a:t>
            </a:r>
          </a:p>
        </p:txBody>
      </p:sp>
      <p:pic>
        <p:nvPicPr>
          <p:cNvPr id="25604" name="Picture 18" descr="original_pencil_w"/>
          <p:cNvPicPr>
            <a:picLocks noChangeAspect="1" noChangeArrowheads="1" noCrop="1"/>
          </p:cNvPicPr>
          <p:nvPr/>
        </p:nvPicPr>
        <p:blipFill>
          <a:blip r:embed="rId2" cstate="print"/>
          <a:srcRect/>
          <a:stretch>
            <a:fillRect/>
          </a:stretch>
        </p:blipFill>
        <p:spPr bwMode="auto">
          <a:xfrm>
            <a:off x="1143000" y="5657850"/>
            <a:ext cx="1600200" cy="1200150"/>
          </a:xfrm>
          <a:prstGeom prst="rect">
            <a:avLst/>
          </a:prstGeom>
          <a:noFill/>
          <a:ln w="9525">
            <a:noFill/>
            <a:miter lim="800000"/>
            <a:headEnd/>
            <a:tailEnd/>
          </a:ln>
        </p:spPr>
      </p:pic>
      <p:pic>
        <p:nvPicPr>
          <p:cNvPr id="25605" name="Picture 11" descr="book_w"/>
          <p:cNvPicPr>
            <a:picLocks noChangeAspect="1" noChangeArrowheads="1"/>
          </p:cNvPicPr>
          <p:nvPr/>
        </p:nvPicPr>
        <p:blipFill>
          <a:blip r:embed="rId3" cstate="print"/>
          <a:srcRect/>
          <a:stretch>
            <a:fillRect/>
          </a:stretch>
        </p:blipFill>
        <p:spPr bwMode="auto">
          <a:xfrm>
            <a:off x="7620000" y="5641975"/>
            <a:ext cx="1524000" cy="1216025"/>
          </a:xfrm>
          <a:prstGeom prst="rect">
            <a:avLst/>
          </a:prstGeom>
          <a:noFill/>
          <a:ln w="9525">
            <a:noFill/>
            <a:miter lim="800000"/>
            <a:headEnd/>
            <a:tailEnd/>
          </a:ln>
        </p:spPr>
      </p:pic>
      <p:cxnSp>
        <p:nvCxnSpPr>
          <p:cNvPr id="7" name="直接连接符 6"/>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descr="工会标志.gif"/>
          <p:cNvPicPr>
            <a:picLocks noChangeAspect="1"/>
          </p:cNvPicPr>
          <p:nvPr/>
        </p:nvPicPr>
        <p:blipFill>
          <a:blip r:embed="rId4"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
        <p:nvSpPr>
          <p:cNvPr id="15" name="矩形 14"/>
          <p:cNvSpPr/>
          <p:nvPr/>
        </p:nvSpPr>
        <p:spPr>
          <a:xfrm>
            <a:off x="2643188" y="5857875"/>
            <a:ext cx="4572000" cy="508000"/>
          </a:xfrm>
          <a:prstGeom prst="rect">
            <a:avLst/>
          </a:prstGeom>
        </p:spPr>
        <p:txBody>
          <a:bodyPr>
            <a:spAutoFit/>
          </a:bodyPr>
          <a:lstStyle/>
          <a:p>
            <a:pPr marL="274320" indent="-274320" algn="ctr" fontAlgn="auto">
              <a:lnSpc>
                <a:spcPct val="150000"/>
              </a:lnSpc>
              <a:spcAft>
                <a:spcPts val="0"/>
              </a:spcAft>
              <a:buClr>
                <a:schemeClr val="accent3"/>
              </a:buClr>
              <a:buFont typeface="Wingdings 2"/>
              <a:buNone/>
              <a:defRPr/>
            </a:pPr>
            <a:r>
              <a:rPr lang="en-US" b="1" dirty="0">
                <a:solidFill>
                  <a:srgbClr val="C00000"/>
                </a:solidFill>
                <a:latin typeface="微软雅黑" pitchFamily="34" charset="-122"/>
                <a:ea typeface="微软雅黑" pitchFamily="34" charset="-122"/>
              </a:rPr>
              <a:t>2016</a:t>
            </a:r>
            <a:r>
              <a:rPr lang="zh-CN" altLang="en-US" b="1" dirty="0">
                <a:solidFill>
                  <a:srgbClr val="C00000"/>
                </a:solidFill>
                <a:latin typeface="微软雅黑" pitchFamily="34" charset="-122"/>
                <a:ea typeface="微软雅黑" pitchFamily="34" charset="-122"/>
              </a:rPr>
              <a:t>年</a:t>
            </a:r>
            <a:r>
              <a:rPr lang="en-US" b="1" dirty="0">
                <a:solidFill>
                  <a:srgbClr val="C00000"/>
                </a:solidFill>
                <a:latin typeface="微软雅黑" pitchFamily="34" charset="-122"/>
                <a:ea typeface="微软雅黑" pitchFamily="34" charset="-122"/>
              </a:rPr>
              <a:t>1</a:t>
            </a:r>
            <a:r>
              <a:rPr lang="zh-CN" altLang="en-US" b="1" dirty="0">
                <a:solidFill>
                  <a:srgbClr val="C00000"/>
                </a:solidFill>
                <a:latin typeface="微软雅黑" pitchFamily="34" charset="-122"/>
                <a:ea typeface="微软雅黑" pitchFamily="34" charset="-122"/>
              </a:rPr>
              <a:t>月</a:t>
            </a:r>
            <a:r>
              <a:rPr lang="en-US" b="1" dirty="0">
                <a:solidFill>
                  <a:srgbClr val="C00000"/>
                </a:solidFill>
                <a:latin typeface="微软雅黑" pitchFamily="34" charset="-122"/>
                <a:ea typeface="微软雅黑" pitchFamily="34" charset="-122"/>
              </a:rPr>
              <a:t>25</a:t>
            </a:r>
            <a:r>
              <a:rPr lang="zh-CN" altLang="en-US" b="1" dirty="0">
                <a:solidFill>
                  <a:srgbClr val="C00000"/>
                </a:solidFill>
                <a:latin typeface="微软雅黑" pitchFamily="34" charset="-122"/>
                <a:ea typeface="微软雅黑" pitchFamily="34" charset="-122"/>
              </a:rPr>
              <a:t>日</a:t>
            </a:r>
          </a:p>
        </p:txBody>
      </p:sp>
      <p:sp>
        <p:nvSpPr>
          <p:cNvPr id="16" name="矩形 15"/>
          <p:cNvSpPr/>
          <p:nvPr/>
        </p:nvSpPr>
        <p:spPr>
          <a:xfrm>
            <a:off x="2000250" y="5000625"/>
            <a:ext cx="5786438" cy="646113"/>
          </a:xfrm>
          <a:prstGeom prst="rect">
            <a:avLst/>
          </a:prstGeom>
        </p:spPr>
        <p:txBody>
          <a:bodyPr>
            <a:spAutoFit/>
          </a:bodyPr>
          <a:lstStyle/>
          <a:p>
            <a:pPr marL="274320" indent="-274320" algn="ctr" fontAlgn="auto">
              <a:lnSpc>
                <a:spcPct val="150000"/>
              </a:lnSpc>
              <a:spcAft>
                <a:spcPts val="0"/>
              </a:spcAft>
              <a:buClr>
                <a:schemeClr val="accent3"/>
              </a:buClr>
              <a:buFont typeface="Wingdings 2"/>
              <a:buNone/>
              <a:defRPr/>
            </a:pPr>
            <a:r>
              <a:rPr lang="zh-CN" altLang="en-US" sz="2400" b="1" dirty="0">
                <a:solidFill>
                  <a:srgbClr val="C00000"/>
                </a:solidFill>
                <a:latin typeface="微软雅黑" pitchFamily="34" charset="-122"/>
                <a:ea typeface="微软雅黑" pitchFamily="34" charset="-122"/>
              </a:rPr>
              <a:t>学院工会主席：田盈耕</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p:cNvSpPr>
          <p:nvPr>
            <p:ph idx="1"/>
          </p:nvPr>
        </p:nvSpPr>
        <p:spPr>
          <a:xfrm>
            <a:off x="1071563" y="2214563"/>
            <a:ext cx="7500937" cy="2928937"/>
          </a:xfrm>
        </p:spPr>
        <p:txBody>
          <a:bodyPr>
            <a:noAutofit/>
          </a:bodyPr>
          <a:lstStyle/>
          <a:p>
            <a:pPr indent="0" algn="just" eaLnBrk="1" hangingPunct="1">
              <a:lnSpc>
                <a:spcPct val="150000"/>
              </a:lnSpc>
              <a:buFont typeface="Wingdings 2" pitchFamily="18" charset="2"/>
              <a:buNone/>
              <a:defRPr/>
            </a:pPr>
            <a:r>
              <a:rPr lang="zh-CN" altLang="en-US" sz="2000" b="1" dirty="0" smtClean="0">
                <a:solidFill>
                  <a:srgbClr val="C00000"/>
                </a:solidFill>
                <a:latin typeface="微软雅黑" pitchFamily="34" charset="-122"/>
                <a:ea typeface="微软雅黑" pitchFamily="34" charset="-122"/>
              </a:rPr>
              <a:t>       工会在上级工会和学院党委的领导下，在学院行政的大力支持下，在广大教职工的积极参与下，工会工作紧紧围绕学院职业教育体系建设、多种办学模式创建及与之相适应的内涵提升和人才队伍建设，充分发挥工会组织的“四项基本职能”和“五大工程建设”载体作用，为营造和谐温馨校园，积极创建教工模范之家。 </a:t>
            </a:r>
          </a:p>
          <a:p>
            <a:pPr marL="365760" indent="0" algn="just" eaLnBrk="1" fontAlgn="auto" hangingPunct="1">
              <a:lnSpc>
                <a:spcPct val="150000"/>
              </a:lnSpc>
              <a:spcAft>
                <a:spcPts val="0"/>
              </a:spcAft>
              <a:buFont typeface="Wingdings 2" pitchFamily="18" charset="2"/>
              <a:buNone/>
              <a:defRPr/>
            </a:pPr>
            <a:endParaRPr lang="zh-CN" altLang="en-US" sz="2000" b="1" dirty="0" smtClean="0">
              <a:solidFill>
                <a:srgbClr val="C00000"/>
              </a:solidFill>
              <a:latin typeface="微软雅黑" pitchFamily="34" charset="-122"/>
              <a:ea typeface="微软雅黑" pitchFamily="34" charset="-122"/>
            </a:endParaRPr>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图片 8"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grpSp>
        <p:nvGrpSpPr>
          <p:cNvPr id="2" name="Group 2"/>
          <p:cNvGrpSpPr>
            <a:grpSpLocks/>
          </p:cNvGrpSpPr>
          <p:nvPr/>
        </p:nvGrpSpPr>
        <p:grpSpPr bwMode="auto">
          <a:xfrm>
            <a:off x="1928813" y="1514475"/>
            <a:ext cx="6261100" cy="1122363"/>
            <a:chOff x="0" y="0"/>
            <a:chExt cx="3944" cy="707"/>
          </a:xfrm>
        </p:grpSpPr>
        <p:pic>
          <p:nvPicPr>
            <p:cNvPr id="10274" name="AutoShape 864"/>
            <p:cNvPicPr>
              <a:picLocks noChangeArrowheads="1"/>
            </p:cNvPicPr>
            <p:nvPr/>
          </p:nvPicPr>
          <p:blipFill>
            <a:blip r:embed="rId3" cstate="print"/>
            <a:srcRect/>
            <a:stretch>
              <a:fillRect/>
            </a:stretch>
          </p:blipFill>
          <p:spPr bwMode="auto">
            <a:xfrm>
              <a:off x="0" y="0"/>
              <a:ext cx="3944" cy="707"/>
            </a:xfrm>
            <a:prstGeom prst="rect">
              <a:avLst/>
            </a:prstGeom>
            <a:noFill/>
            <a:ln w="9525">
              <a:noFill/>
              <a:miter lim="800000"/>
              <a:headEnd/>
              <a:tailEnd/>
            </a:ln>
          </p:spPr>
        </p:pic>
        <p:sp>
          <p:nvSpPr>
            <p:cNvPr id="10275" name="Text Box 4"/>
            <p:cNvSpPr txBox="1">
              <a:spLocks noChangeArrowheads="1"/>
            </p:cNvSpPr>
            <p:nvPr/>
          </p:nvSpPr>
          <p:spPr bwMode="auto">
            <a:xfrm>
              <a:off x="123" y="118"/>
              <a:ext cx="3590" cy="350"/>
            </a:xfrm>
            <a:prstGeom prst="rect">
              <a:avLst/>
            </a:prstGeom>
            <a:noFill/>
            <a:ln w="9525">
              <a:noFill/>
              <a:miter lim="800000"/>
              <a:headEnd/>
              <a:tailEnd/>
            </a:ln>
          </p:spPr>
          <p:txBody>
            <a:bodyPr wrap="none" lIns="72000" tIns="0" rIns="72000" bIns="0" anchor="ctr"/>
            <a:lstStyle/>
            <a:p>
              <a:pPr algn="ctr"/>
              <a:endParaRPr lang="en-US" altLang="zh-CN" sz="2000" b="1">
                <a:solidFill>
                  <a:srgbClr val="FFFFFF"/>
                </a:solidFill>
                <a:latin typeface="Times New Roman" pitchFamily="18" charset="0"/>
                <a:ea typeface="Gulim" pitchFamily="34" charset="-127"/>
                <a:cs typeface="Times New Roman" pitchFamily="18" charset="0"/>
              </a:endParaRPr>
            </a:p>
          </p:txBody>
        </p:sp>
      </p:grpSp>
      <p:grpSp>
        <p:nvGrpSpPr>
          <p:cNvPr id="3" name="Group 5"/>
          <p:cNvGrpSpPr>
            <a:grpSpLocks/>
          </p:cNvGrpSpPr>
          <p:nvPr/>
        </p:nvGrpSpPr>
        <p:grpSpPr bwMode="auto">
          <a:xfrm>
            <a:off x="2857500" y="1671638"/>
            <a:ext cx="4867275" cy="560387"/>
            <a:chOff x="0" y="0"/>
            <a:chExt cx="2789" cy="330"/>
          </a:xfrm>
        </p:grpSpPr>
        <p:sp>
          <p:nvSpPr>
            <p:cNvPr id="15"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以教代会建设为抓手，积极参与民主管理</a:t>
              </a:r>
            </a:p>
          </p:txBody>
        </p:sp>
        <p:sp>
          <p:nvSpPr>
            <p:cNvPr id="16" name="AutoShape 51"/>
            <p:cNvSpPr>
              <a:spLocks noChangeArrowheads="1"/>
            </p:cNvSpPr>
            <p:nvPr/>
          </p:nvSpPr>
          <p:spPr bwMode="auto">
            <a:xfrm>
              <a:off x="66" y="40"/>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sp>
        <p:nvSpPr>
          <p:cNvPr id="17" name="TextBox 47"/>
          <p:cNvSpPr txBox="1">
            <a:spLocks noChangeArrowheads="1"/>
          </p:cNvSpPr>
          <p:nvPr/>
        </p:nvSpPr>
        <p:spPr bwMode="auto">
          <a:xfrm>
            <a:off x="2293938" y="1609725"/>
            <a:ext cx="441325" cy="708025"/>
          </a:xfrm>
          <a:prstGeom prst="rect">
            <a:avLst/>
          </a:prstGeom>
          <a:noFill/>
          <a:ln w="9525">
            <a:noFill/>
            <a:miter lim="800000"/>
            <a:headEnd/>
            <a:tailEnd/>
          </a:ln>
        </p:spPr>
        <p:txBody>
          <a:bodyPr wrap="none">
            <a:spAutoFit/>
          </a:bodyPr>
          <a:lstStyle/>
          <a:p>
            <a:pPr algn="r" latinLnBrk="1"/>
            <a:r>
              <a:rPr lang="en-US" altLang="zh-CN" sz="4000" b="1">
                <a:solidFill>
                  <a:srgbClr val="FFFFFF"/>
                </a:solidFill>
                <a:latin typeface="Times New Roman" pitchFamily="18" charset="0"/>
                <a:ea typeface="Gulim" pitchFamily="34" charset="-127"/>
                <a:cs typeface="Times New Roman" pitchFamily="18" charset="0"/>
              </a:rPr>
              <a:t>1</a:t>
            </a:r>
          </a:p>
        </p:txBody>
      </p:sp>
      <p:grpSp>
        <p:nvGrpSpPr>
          <p:cNvPr id="4" name="Group 9"/>
          <p:cNvGrpSpPr>
            <a:grpSpLocks/>
          </p:cNvGrpSpPr>
          <p:nvPr/>
        </p:nvGrpSpPr>
        <p:grpSpPr bwMode="auto">
          <a:xfrm>
            <a:off x="1928813" y="2411413"/>
            <a:ext cx="6261100" cy="1116012"/>
            <a:chOff x="-78932" y="-71774"/>
            <a:chExt cx="6260636" cy="1115865"/>
          </a:xfrm>
        </p:grpSpPr>
        <p:grpSp>
          <p:nvGrpSpPr>
            <p:cNvPr id="10265" name="Group 10"/>
            <p:cNvGrpSpPr>
              <a:grpSpLocks/>
            </p:cNvGrpSpPr>
            <p:nvPr/>
          </p:nvGrpSpPr>
          <p:grpSpPr bwMode="auto">
            <a:xfrm>
              <a:off x="-78932" y="-71774"/>
              <a:ext cx="6260636" cy="1115865"/>
              <a:chOff x="0" y="0"/>
              <a:chExt cx="6260592" cy="1115568"/>
            </a:xfrm>
          </p:grpSpPr>
          <p:pic>
            <p:nvPicPr>
              <p:cNvPr id="10270" name="AutoShape 864"/>
              <p:cNvPicPr>
                <a:picLocks noChangeArrowheads="1"/>
              </p:cNvPicPr>
              <p:nvPr/>
            </p:nvPicPr>
            <p:blipFill>
              <a:blip r:embed="rId4" cstate="print"/>
              <a:srcRect/>
              <a:stretch>
                <a:fillRect/>
              </a:stretch>
            </p:blipFill>
            <p:spPr bwMode="auto">
              <a:xfrm>
                <a:off x="0" y="0"/>
                <a:ext cx="6260592" cy="1115568"/>
              </a:xfrm>
              <a:prstGeom prst="rect">
                <a:avLst/>
              </a:prstGeom>
              <a:noFill/>
              <a:ln w="9525">
                <a:noFill/>
                <a:miter lim="800000"/>
                <a:headEnd/>
                <a:tailEnd/>
              </a:ln>
            </p:spPr>
          </p:pic>
          <p:sp>
            <p:nvSpPr>
              <p:cNvPr id="25" name="Text Box 12"/>
              <p:cNvSpPr txBox="1">
                <a:spLocks noChangeArrowheads="1"/>
              </p:cNvSpPr>
              <p:nvPr/>
            </p:nvSpPr>
            <p:spPr bwMode="auto">
              <a:xfrm>
                <a:off x="193659" y="187250"/>
                <a:ext cx="5700249" cy="553817"/>
              </a:xfrm>
              <a:prstGeom prst="rect">
                <a:avLst/>
              </a:prstGeom>
              <a:noFill/>
              <a:ln>
                <a:noFill/>
              </a:ln>
              <a:extLst>
                <a:ext uri="{909E8E84-426E-40DD-AFC4-6F175D3DCCD1}"/>
                <a:ext uri="{91240B29-F687-4F45-9708-019B960494DF}"/>
              </a:extLst>
            </p:spPr>
            <p:txBody>
              <a:bodyPr wrap="none" lIns="72000" tIns="0" rIns="72000" bIns="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eaLnBrk="1" fontAlgn="auto" hangingPunct="1">
                  <a:spcBef>
                    <a:spcPct val="0"/>
                  </a:spcBef>
                  <a:spcAft>
                    <a:spcPts val="0"/>
                  </a:spcAft>
                  <a:buFontTx/>
                  <a:buNone/>
                  <a:defRPr/>
                </a:pPr>
                <a:endParaRPr lang="en-US" altLang="zh-CN" sz="2000" b="1" kern="0" smtClean="0">
                  <a:solidFill>
                    <a:srgbClr val="FFFFFF"/>
                  </a:solidFill>
                  <a:latin typeface="Times New Roman" pitchFamily="18" charset="0"/>
                  <a:cs typeface="Times New Roman" pitchFamily="18" charset="0"/>
                </a:endParaRPr>
              </a:p>
            </p:txBody>
          </p:sp>
        </p:grpSp>
        <p:grpSp>
          <p:nvGrpSpPr>
            <p:cNvPr id="10266" name="Group 13"/>
            <p:cNvGrpSpPr>
              <a:grpSpLocks/>
            </p:cNvGrpSpPr>
            <p:nvPr/>
          </p:nvGrpSpPr>
          <p:grpSpPr bwMode="auto">
            <a:xfrm>
              <a:off x="877753" y="105210"/>
              <a:ext cx="4866085" cy="559454"/>
              <a:chOff x="0" y="0"/>
              <a:chExt cx="2789" cy="330"/>
            </a:xfrm>
          </p:grpSpPr>
          <p:sp>
            <p:nvSpPr>
              <p:cNvPr id="22"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以主题活动为抓手，提高教工综合素质</a:t>
                </a:r>
                <a:endParaRPr lang="en-US" altLang="zh-CN" sz="1800" b="1" kern="0" dirty="0" smtClean="0">
                  <a:solidFill>
                    <a:srgbClr val="C00000"/>
                  </a:solidFill>
                  <a:latin typeface="+mn-ea"/>
                  <a:ea typeface="+mn-ea"/>
                </a:endParaRPr>
              </a:p>
            </p:txBody>
          </p:sp>
          <p:sp>
            <p:nvSpPr>
              <p:cNvPr id="23" name="AutoShape 51"/>
              <p:cNvSpPr>
                <a:spLocks noChangeArrowheads="1"/>
              </p:cNvSpPr>
              <p:nvPr/>
            </p:nvSpPr>
            <p:spPr bwMode="auto">
              <a:xfrm>
                <a:off x="91" y="18"/>
                <a:ext cx="2608"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sp>
          <p:nvSpPr>
            <p:cNvPr id="21" name="TextBox 53"/>
            <p:cNvSpPr txBox="1">
              <a:spLocks noChangeArrowheads="1"/>
            </p:cNvSpPr>
            <p:nvPr/>
          </p:nvSpPr>
          <p:spPr bwMode="auto">
            <a:xfrm>
              <a:off x="286166" y="23463"/>
              <a:ext cx="441292" cy="707932"/>
            </a:xfrm>
            <a:prstGeom prst="rect">
              <a:avLst/>
            </a:prstGeom>
            <a:noFill/>
            <a:ln>
              <a:noFill/>
            </a:ln>
            <a:extLst>
              <a:ext uri="{909E8E84-426E-40DD-AFC4-6F175D3DCCD1}"/>
              <a:ext uri="{91240B29-F687-4F45-9708-019B960494DF}"/>
            </a:extLst>
          </p:spPr>
          <p:txBody>
            <a:bodyPr wrap="none">
              <a:sp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r" eaLnBrk="1" fontAlgn="auto" latinLnBrk="1" hangingPunct="1">
                <a:spcBef>
                  <a:spcPct val="0"/>
                </a:spcBef>
                <a:spcAft>
                  <a:spcPts val="0"/>
                </a:spcAft>
                <a:buFontTx/>
                <a:buNone/>
                <a:defRPr/>
              </a:pPr>
              <a:r>
                <a:rPr lang="en-US" altLang="zh-CN" sz="4000" b="1" kern="0" smtClean="0">
                  <a:solidFill>
                    <a:srgbClr val="FFFFFF"/>
                  </a:solidFill>
                  <a:latin typeface="Times New Roman" pitchFamily="18" charset="0"/>
                  <a:cs typeface="Times New Roman" pitchFamily="18" charset="0"/>
                </a:rPr>
                <a:t>2</a:t>
              </a:r>
            </a:p>
          </p:txBody>
        </p:sp>
      </p:grpSp>
      <p:grpSp>
        <p:nvGrpSpPr>
          <p:cNvPr id="7" name="Group 17"/>
          <p:cNvGrpSpPr>
            <a:grpSpLocks/>
          </p:cNvGrpSpPr>
          <p:nvPr/>
        </p:nvGrpSpPr>
        <p:grpSpPr bwMode="auto">
          <a:xfrm>
            <a:off x="1928813" y="3306763"/>
            <a:ext cx="6261100" cy="1116012"/>
            <a:chOff x="-78932" y="-71012"/>
            <a:chExt cx="6260636" cy="1115865"/>
          </a:xfrm>
        </p:grpSpPr>
        <p:grpSp>
          <p:nvGrpSpPr>
            <p:cNvPr id="10258" name="Group 18"/>
            <p:cNvGrpSpPr>
              <a:grpSpLocks/>
            </p:cNvGrpSpPr>
            <p:nvPr/>
          </p:nvGrpSpPr>
          <p:grpSpPr bwMode="auto">
            <a:xfrm>
              <a:off x="-78932" y="-71012"/>
              <a:ext cx="6260636" cy="1115865"/>
              <a:chOff x="0" y="0"/>
              <a:chExt cx="6260592" cy="1115568"/>
            </a:xfrm>
          </p:grpSpPr>
          <p:pic>
            <p:nvPicPr>
              <p:cNvPr id="10263" name="AutoShape 864"/>
              <p:cNvPicPr>
                <a:picLocks noChangeArrowheads="1"/>
              </p:cNvPicPr>
              <p:nvPr/>
            </p:nvPicPr>
            <p:blipFill>
              <a:blip r:embed="rId5" cstate="print"/>
              <a:srcRect/>
              <a:stretch>
                <a:fillRect/>
              </a:stretch>
            </p:blipFill>
            <p:spPr bwMode="auto">
              <a:xfrm>
                <a:off x="0" y="0"/>
                <a:ext cx="6260592" cy="1115568"/>
              </a:xfrm>
              <a:prstGeom prst="rect">
                <a:avLst/>
              </a:prstGeom>
              <a:noFill/>
              <a:ln w="9525">
                <a:noFill/>
                <a:miter lim="800000"/>
                <a:headEnd/>
                <a:tailEnd/>
              </a:ln>
            </p:spPr>
          </p:pic>
          <p:sp>
            <p:nvSpPr>
              <p:cNvPr id="33" name="Text Box 20"/>
              <p:cNvSpPr txBox="1">
                <a:spLocks noChangeArrowheads="1"/>
              </p:cNvSpPr>
              <p:nvPr/>
            </p:nvSpPr>
            <p:spPr bwMode="auto">
              <a:xfrm>
                <a:off x="193659" y="185663"/>
                <a:ext cx="5700249" cy="555404"/>
              </a:xfrm>
              <a:prstGeom prst="rect">
                <a:avLst/>
              </a:prstGeom>
              <a:noFill/>
              <a:ln>
                <a:noFill/>
              </a:ln>
              <a:extLst>
                <a:ext uri="{909E8E84-426E-40DD-AFC4-6F175D3DCCD1}"/>
                <a:ext uri="{91240B29-F687-4F45-9708-019B960494DF}"/>
              </a:extLst>
            </p:spPr>
            <p:txBody>
              <a:bodyPr wrap="none" lIns="72000" tIns="0" rIns="72000" bIns="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eaLnBrk="1" fontAlgn="auto" hangingPunct="1">
                  <a:spcBef>
                    <a:spcPct val="0"/>
                  </a:spcBef>
                  <a:spcAft>
                    <a:spcPts val="0"/>
                  </a:spcAft>
                  <a:buFontTx/>
                  <a:buNone/>
                  <a:defRPr/>
                </a:pPr>
                <a:endParaRPr lang="en-US" altLang="zh-CN" sz="2000" b="1" kern="0" smtClean="0">
                  <a:solidFill>
                    <a:srgbClr val="FFFFFF"/>
                  </a:solidFill>
                  <a:latin typeface="Times New Roman" pitchFamily="18" charset="0"/>
                  <a:cs typeface="Times New Roman" pitchFamily="18" charset="0"/>
                </a:endParaRPr>
              </a:p>
            </p:txBody>
          </p:sp>
        </p:grpSp>
        <p:grpSp>
          <p:nvGrpSpPr>
            <p:cNvPr id="10259" name="Group 21"/>
            <p:cNvGrpSpPr>
              <a:grpSpLocks/>
            </p:cNvGrpSpPr>
            <p:nvPr/>
          </p:nvGrpSpPr>
          <p:grpSpPr bwMode="auto">
            <a:xfrm>
              <a:off x="877753" y="105210"/>
              <a:ext cx="4866085" cy="559454"/>
              <a:chOff x="0" y="0"/>
              <a:chExt cx="2789" cy="330"/>
            </a:xfrm>
          </p:grpSpPr>
          <p:sp>
            <p:nvSpPr>
              <p:cNvPr id="30"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以爱心帮困为抓手，提升教职工凝聚力</a:t>
                </a:r>
                <a:endParaRPr lang="en-US" altLang="zh-CN" sz="1800" b="1" kern="0" dirty="0" smtClean="0">
                  <a:solidFill>
                    <a:srgbClr val="C00000"/>
                  </a:solidFill>
                  <a:latin typeface="+mn-ea"/>
                  <a:ea typeface="+mn-ea"/>
                </a:endParaRPr>
              </a:p>
            </p:txBody>
          </p:sp>
          <p:sp>
            <p:nvSpPr>
              <p:cNvPr id="31" name="AutoShape 51"/>
              <p:cNvSpPr>
                <a:spLocks noChangeArrowheads="1"/>
              </p:cNvSpPr>
              <p:nvPr/>
            </p:nvSpPr>
            <p:spPr bwMode="auto">
              <a:xfrm>
                <a:off x="91" y="18"/>
                <a:ext cx="2608"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sp>
          <p:nvSpPr>
            <p:cNvPr id="29" name="TextBox 59"/>
            <p:cNvSpPr txBox="1">
              <a:spLocks noChangeArrowheads="1"/>
            </p:cNvSpPr>
            <p:nvPr/>
          </p:nvSpPr>
          <p:spPr bwMode="auto">
            <a:xfrm>
              <a:off x="286166" y="22638"/>
              <a:ext cx="441292" cy="709520"/>
            </a:xfrm>
            <a:prstGeom prst="rect">
              <a:avLst/>
            </a:prstGeom>
            <a:noFill/>
            <a:ln>
              <a:noFill/>
            </a:ln>
            <a:extLst>
              <a:ext uri="{909E8E84-426E-40DD-AFC4-6F175D3DCCD1}"/>
              <a:ext uri="{91240B29-F687-4F45-9708-019B960494DF}"/>
            </a:extLst>
          </p:spPr>
          <p:txBody>
            <a:bodyPr wrap="none">
              <a:sp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r" eaLnBrk="1" fontAlgn="auto" latinLnBrk="1" hangingPunct="1">
                <a:spcBef>
                  <a:spcPct val="0"/>
                </a:spcBef>
                <a:spcAft>
                  <a:spcPts val="0"/>
                </a:spcAft>
                <a:buFontTx/>
                <a:buNone/>
                <a:defRPr/>
              </a:pPr>
              <a:r>
                <a:rPr lang="en-US" altLang="zh-CN" sz="4000" b="1" kern="0" smtClean="0">
                  <a:solidFill>
                    <a:srgbClr val="FFFFFF"/>
                  </a:solidFill>
                  <a:latin typeface="Times New Roman" pitchFamily="18" charset="0"/>
                  <a:cs typeface="Times New Roman" pitchFamily="18" charset="0"/>
                </a:rPr>
                <a:t>3</a:t>
              </a:r>
            </a:p>
          </p:txBody>
        </p:sp>
      </p:grpSp>
      <p:grpSp>
        <p:nvGrpSpPr>
          <p:cNvPr id="12" name="Group 25"/>
          <p:cNvGrpSpPr>
            <a:grpSpLocks/>
          </p:cNvGrpSpPr>
          <p:nvPr/>
        </p:nvGrpSpPr>
        <p:grpSpPr bwMode="auto">
          <a:xfrm>
            <a:off x="1928813" y="4203700"/>
            <a:ext cx="6261100" cy="1116013"/>
            <a:chOff x="-78932" y="-70392"/>
            <a:chExt cx="6260636" cy="1118128"/>
          </a:xfrm>
        </p:grpSpPr>
        <p:grpSp>
          <p:nvGrpSpPr>
            <p:cNvPr id="10251" name="Group 26"/>
            <p:cNvGrpSpPr>
              <a:grpSpLocks/>
            </p:cNvGrpSpPr>
            <p:nvPr/>
          </p:nvGrpSpPr>
          <p:grpSpPr bwMode="auto">
            <a:xfrm>
              <a:off x="-78932" y="-70392"/>
              <a:ext cx="6260636" cy="1118128"/>
              <a:chOff x="0" y="0"/>
              <a:chExt cx="6260592" cy="1115568"/>
            </a:xfrm>
          </p:grpSpPr>
          <p:pic>
            <p:nvPicPr>
              <p:cNvPr id="10256" name="AutoShape 864"/>
              <p:cNvPicPr>
                <a:picLocks noChangeArrowheads="1"/>
              </p:cNvPicPr>
              <p:nvPr/>
            </p:nvPicPr>
            <p:blipFill>
              <a:blip r:embed="rId6" cstate="print"/>
              <a:srcRect/>
              <a:stretch>
                <a:fillRect/>
              </a:stretch>
            </p:blipFill>
            <p:spPr bwMode="auto">
              <a:xfrm>
                <a:off x="0" y="0"/>
                <a:ext cx="6260592" cy="1115568"/>
              </a:xfrm>
              <a:prstGeom prst="rect">
                <a:avLst/>
              </a:prstGeom>
              <a:noFill/>
              <a:ln w="9525">
                <a:noFill/>
                <a:miter lim="800000"/>
                <a:headEnd/>
                <a:tailEnd/>
              </a:ln>
            </p:spPr>
          </p:pic>
          <p:sp>
            <p:nvSpPr>
              <p:cNvPr id="41" name="Text Box 28"/>
              <p:cNvSpPr txBox="1">
                <a:spLocks noChangeArrowheads="1"/>
              </p:cNvSpPr>
              <p:nvPr/>
            </p:nvSpPr>
            <p:spPr bwMode="auto">
              <a:xfrm>
                <a:off x="193659" y="184077"/>
                <a:ext cx="5700249" cy="553817"/>
              </a:xfrm>
              <a:prstGeom prst="rect">
                <a:avLst/>
              </a:prstGeom>
              <a:noFill/>
              <a:ln>
                <a:noFill/>
              </a:ln>
              <a:extLst>
                <a:ext uri="{909E8E84-426E-40DD-AFC4-6F175D3DCCD1}"/>
                <a:ext uri="{91240B29-F687-4F45-9708-019B960494DF}"/>
              </a:extLst>
            </p:spPr>
            <p:txBody>
              <a:bodyPr wrap="none" lIns="72000" tIns="0" rIns="72000" bIns="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ctr" eaLnBrk="1" fontAlgn="auto" hangingPunct="1">
                  <a:spcBef>
                    <a:spcPct val="0"/>
                  </a:spcBef>
                  <a:spcAft>
                    <a:spcPts val="0"/>
                  </a:spcAft>
                  <a:buFontTx/>
                  <a:buNone/>
                  <a:defRPr/>
                </a:pPr>
                <a:endParaRPr lang="en-US" altLang="zh-CN" sz="2000" b="1" kern="0" smtClean="0">
                  <a:solidFill>
                    <a:srgbClr val="FFFFFF"/>
                  </a:solidFill>
                  <a:latin typeface="Times New Roman" pitchFamily="18" charset="0"/>
                  <a:cs typeface="Times New Roman" pitchFamily="18" charset="0"/>
                </a:endParaRPr>
              </a:p>
            </p:txBody>
          </p:sp>
        </p:grpSp>
        <p:grpSp>
          <p:nvGrpSpPr>
            <p:cNvPr id="10252" name="Group 29"/>
            <p:cNvGrpSpPr>
              <a:grpSpLocks/>
            </p:cNvGrpSpPr>
            <p:nvPr/>
          </p:nvGrpSpPr>
          <p:grpSpPr bwMode="auto">
            <a:xfrm>
              <a:off x="877753" y="105210"/>
              <a:ext cx="4866085" cy="559454"/>
              <a:chOff x="0" y="0"/>
              <a:chExt cx="2789" cy="330"/>
            </a:xfrm>
          </p:grpSpPr>
          <p:sp>
            <p:nvSpPr>
              <p:cNvPr id="38"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以社团建设为抓手，积极培育团队精神</a:t>
                </a:r>
                <a:endParaRPr lang="en-US" altLang="zh-CN" sz="1800" b="1" kern="0" dirty="0" smtClean="0">
                  <a:solidFill>
                    <a:srgbClr val="C00000"/>
                  </a:solidFill>
                  <a:latin typeface="+mn-ea"/>
                  <a:ea typeface="+mn-ea"/>
                </a:endParaRPr>
              </a:p>
            </p:txBody>
          </p:sp>
          <p:sp>
            <p:nvSpPr>
              <p:cNvPr id="39" name="AutoShape 51"/>
              <p:cNvSpPr>
                <a:spLocks noChangeArrowheads="1"/>
              </p:cNvSpPr>
              <p:nvPr/>
            </p:nvSpPr>
            <p:spPr bwMode="auto">
              <a:xfrm>
                <a:off x="91" y="17"/>
                <a:ext cx="2608" cy="159"/>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sp>
          <p:nvSpPr>
            <p:cNvPr id="37" name="TextBox 65"/>
            <p:cNvSpPr txBox="1">
              <a:spLocks noChangeArrowheads="1"/>
            </p:cNvSpPr>
            <p:nvPr/>
          </p:nvSpPr>
          <p:spPr bwMode="auto">
            <a:xfrm>
              <a:off x="286166" y="23449"/>
              <a:ext cx="441292" cy="709367"/>
            </a:xfrm>
            <a:prstGeom prst="rect">
              <a:avLst/>
            </a:prstGeom>
            <a:noFill/>
            <a:ln>
              <a:noFill/>
            </a:ln>
            <a:extLst>
              <a:ext uri="{909E8E84-426E-40DD-AFC4-6F175D3DCCD1}"/>
              <a:ext uri="{91240B29-F687-4F45-9708-019B960494DF}"/>
            </a:extLst>
          </p:spPr>
          <p:txBody>
            <a:bodyPr wrap="none">
              <a:spAutoFit/>
            </a:bodyP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algn="r" eaLnBrk="1" fontAlgn="auto" latinLnBrk="1" hangingPunct="1">
                <a:spcBef>
                  <a:spcPct val="0"/>
                </a:spcBef>
                <a:spcAft>
                  <a:spcPts val="0"/>
                </a:spcAft>
                <a:buFontTx/>
                <a:buNone/>
                <a:defRPr/>
              </a:pPr>
              <a:r>
                <a:rPr lang="en-US" altLang="zh-CN" sz="4000" b="1" kern="0" smtClean="0">
                  <a:solidFill>
                    <a:srgbClr val="FFFFFF"/>
                  </a:solidFill>
                  <a:latin typeface="Times New Roman" pitchFamily="18" charset="0"/>
                  <a:cs typeface="Times New Roman" pitchFamily="18" charset="0"/>
                </a:rPr>
                <a:t>4</a:t>
              </a:r>
            </a:p>
          </p:txBody>
        </p:sp>
      </p:grpSp>
      <p:sp>
        <p:nvSpPr>
          <p:cNvPr id="44" name="矩形 43"/>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p:cNvSpPr>
            <a:spLocks noGrp="1"/>
          </p:cNvSpPr>
          <p:nvPr>
            <p:ph idx="1"/>
          </p:nvPr>
        </p:nvSpPr>
        <p:spPr>
          <a:xfrm>
            <a:off x="1143000" y="2357438"/>
            <a:ext cx="3929063" cy="2857500"/>
          </a:xfrm>
        </p:spPr>
        <p:txBody>
          <a:bodyPr/>
          <a:lstStyle/>
          <a:p>
            <a:pPr marL="0" indent="0" algn="just">
              <a:lnSpc>
                <a:spcPct val="150000"/>
              </a:lnSpc>
              <a:spcBef>
                <a:spcPct val="0"/>
              </a:spcBef>
              <a:buFont typeface="Wingdings 2" pitchFamily="18" charset="2"/>
              <a:buNone/>
            </a:pPr>
            <a:r>
              <a:rPr lang="zh-CN" altLang="en-US" sz="1600" b="1" smtClean="0">
                <a:solidFill>
                  <a:srgbClr val="C00000"/>
                </a:solidFill>
                <a:latin typeface="微软雅黑" pitchFamily="34" charset="-122"/>
                <a:ea typeface="微软雅黑" pitchFamily="34" charset="-122"/>
              </a:rPr>
              <a:t>　　进一步完善民主管理工作机制，全面落实二级教代会职权，不断提升学院民主决策、民主管理、民主监督水平。在</a:t>
            </a:r>
            <a:r>
              <a:rPr lang="en-US" altLang="zh-CN" sz="1600" b="1" smtClean="0">
                <a:solidFill>
                  <a:srgbClr val="C00000"/>
                </a:solidFill>
                <a:latin typeface="微软雅黑" pitchFamily="34" charset="-122"/>
                <a:ea typeface="微软雅黑" pitchFamily="34" charset="-122"/>
              </a:rPr>
              <a:t>2015</a:t>
            </a:r>
            <a:r>
              <a:rPr lang="zh-CN" altLang="en-US" sz="1600" b="1" smtClean="0">
                <a:solidFill>
                  <a:srgbClr val="C00000"/>
                </a:solidFill>
                <a:latin typeface="微软雅黑" pitchFamily="34" charset="-122"/>
                <a:ea typeface="微软雅黑" pitchFamily="34" charset="-122"/>
              </a:rPr>
              <a:t>年召开的二届六次教代会，除审议规定的文件外，对涉及教职工切身利益的四个文件修改稿进行审议和通过。</a:t>
            </a:r>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3" name="AutoShape 50"/>
          <p:cNvSpPr>
            <a:spLocks noChangeArrowheads="1"/>
          </p:cNvSpPr>
          <p:nvPr/>
        </p:nvSpPr>
        <p:spPr bwMode="auto">
          <a:xfrm>
            <a:off x="1071563" y="1214438"/>
            <a:ext cx="5429250" cy="57150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a:effectLst>
            <a:outerShdw blurRad="50800" dist="38100" dir="5400000" algn="t" rotWithShape="0">
              <a:prstClr val="black">
                <a:alpha val="40000"/>
              </a:prstClr>
            </a:outerShdw>
          </a:effectLst>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一、以教代会建设为抓手，积极参与民主管理</a:t>
            </a:r>
          </a:p>
        </p:txBody>
      </p:sp>
      <p:sp>
        <p:nvSpPr>
          <p:cNvPr id="12" name="圆角矩形 11"/>
          <p:cNvSpPr/>
          <p:nvPr/>
        </p:nvSpPr>
        <p:spPr>
          <a:xfrm>
            <a:off x="5286375" y="2571750"/>
            <a:ext cx="3571875" cy="37147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 name="组合 11"/>
          <p:cNvGrpSpPr>
            <a:grpSpLocks/>
          </p:cNvGrpSpPr>
          <p:nvPr/>
        </p:nvGrpSpPr>
        <p:grpSpPr bwMode="auto">
          <a:xfrm>
            <a:off x="5729288" y="2000250"/>
            <a:ext cx="2714625" cy="4643438"/>
            <a:chOff x="6072198" y="2000240"/>
            <a:chExt cx="2771439" cy="5586214"/>
          </a:xfrm>
        </p:grpSpPr>
        <p:pic>
          <p:nvPicPr>
            <p:cNvPr id="11272" name="Picture 8" descr="I:\2015年工会工作照片\2015.04.07  院校二届六次“双代会”各代表组分组讨论\IMG_0466.jpg"/>
            <p:cNvPicPr>
              <a:picLocks noChangeAspect="1" noChangeArrowheads="1"/>
            </p:cNvPicPr>
            <p:nvPr/>
          </p:nvPicPr>
          <p:blipFill>
            <a:blip r:embed="rId3" cstate="print"/>
            <a:srcRect/>
            <a:stretch>
              <a:fillRect/>
            </a:stretch>
          </p:blipFill>
          <p:spPr bwMode="auto">
            <a:xfrm>
              <a:off x="6072198" y="2000240"/>
              <a:ext cx="2700127" cy="1799047"/>
            </a:xfrm>
            <a:prstGeom prst="rect">
              <a:avLst/>
            </a:prstGeom>
            <a:ln>
              <a:noFill/>
            </a:ln>
            <a:effectLst>
              <a:outerShdw blurRad="292100" dist="139700" dir="2700000" algn="tl" rotWithShape="0">
                <a:srgbClr val="333333">
                  <a:alpha val="65000"/>
                </a:srgbClr>
              </a:outerShdw>
            </a:effectLst>
          </p:spPr>
        </p:pic>
        <p:pic>
          <p:nvPicPr>
            <p:cNvPr id="11273" name="Picture 9" descr="I:\2015年工会工作照片\2015.04.07  院校二届六次“双代会”各代表组分组讨论\IMG_0477.jpg"/>
            <p:cNvPicPr>
              <a:picLocks noChangeAspect="1" noChangeArrowheads="1"/>
            </p:cNvPicPr>
            <p:nvPr/>
          </p:nvPicPr>
          <p:blipFill>
            <a:blip r:embed="rId4" cstate="print"/>
            <a:srcRect/>
            <a:stretch>
              <a:fillRect/>
            </a:stretch>
          </p:blipFill>
          <p:spPr bwMode="auto">
            <a:xfrm>
              <a:off x="6072198" y="3929155"/>
              <a:ext cx="2727679" cy="1799047"/>
            </a:xfrm>
            <a:prstGeom prst="rect">
              <a:avLst/>
            </a:prstGeom>
            <a:ln>
              <a:noFill/>
            </a:ln>
            <a:effectLst>
              <a:outerShdw blurRad="292100" dist="139700" dir="2700000" algn="tl" rotWithShape="0">
                <a:srgbClr val="333333">
                  <a:alpha val="65000"/>
                </a:srgbClr>
              </a:outerShdw>
            </a:effectLst>
          </p:spPr>
        </p:pic>
        <p:pic>
          <p:nvPicPr>
            <p:cNvPr id="11274" name="Picture 10" descr="I:\2015年工会工作照片\2015.04.07  院校二届六次“双代会”各代表组分组讨论\IMG_0489.jpg"/>
            <p:cNvPicPr>
              <a:picLocks noChangeAspect="1" noChangeArrowheads="1"/>
            </p:cNvPicPr>
            <p:nvPr/>
          </p:nvPicPr>
          <p:blipFill>
            <a:blip r:embed="rId5" cstate="print"/>
            <a:srcRect/>
            <a:stretch>
              <a:fillRect/>
            </a:stretch>
          </p:blipFill>
          <p:spPr bwMode="auto">
            <a:xfrm>
              <a:off x="6072198" y="5787407"/>
              <a:ext cx="2771439" cy="1799047"/>
            </a:xfrm>
            <a:prstGeom prst="rect">
              <a:avLst/>
            </a:prstGeom>
            <a:ln>
              <a:noFill/>
            </a:ln>
            <a:effectLst>
              <a:outerShdw blurRad="292100" dist="139700" dir="2700000" algn="tl" rotWithShape="0">
                <a:srgbClr val="333333">
                  <a:alpha val="65000"/>
                </a:srgbClr>
              </a:outerShdw>
            </a:effectLst>
          </p:spPr>
        </p:pic>
      </p:grpSp>
      <p:sp>
        <p:nvSpPr>
          <p:cNvPr id="14" name="Rectangle 1"/>
          <p:cNvSpPr>
            <a:spLocks noChangeArrowheads="1"/>
          </p:cNvSpPr>
          <p:nvPr/>
        </p:nvSpPr>
        <p:spPr bwMode="auto">
          <a:xfrm>
            <a:off x="1214438" y="4643438"/>
            <a:ext cx="3857625" cy="1200150"/>
          </a:xfrm>
          <a:prstGeom prst="rect">
            <a:avLst/>
          </a:prstGeom>
          <a:noFill/>
          <a:ln w="9525">
            <a:noFill/>
            <a:miter lim="800000"/>
            <a:headEnd/>
            <a:tailEnd/>
          </a:ln>
        </p:spPr>
        <p:txBody>
          <a:bodyPr anchor="ctr">
            <a:spAutoFit/>
          </a:bodyPr>
          <a:lstStyle/>
          <a:p>
            <a:pPr algn="just" eaLnBrk="0" hangingPunct="0">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教代会代表对部门中层干部、院级领导干部的述职及测评工作呈常态化。</a:t>
            </a:r>
            <a:endParaRPr lang="zh-CN" altLang="zh-CN" sz="1600" b="1">
              <a:solidFill>
                <a:srgbClr val="C00000"/>
              </a:solidFill>
              <a:latin typeface="微软雅黑" pitchFamily="34" charset="-122"/>
              <a:ea typeface="微软雅黑" pitchFamily="34" charset="-122"/>
              <a:cs typeface="Times New Roman" pitchFamily="18" charset="0"/>
            </a:endParaRPr>
          </a:p>
          <a:p>
            <a:pPr algn="just" eaLnBrk="0" hangingPunct="0">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a:t>
            </a:r>
          </a:p>
        </p:txBody>
      </p:sp>
      <p:pic>
        <p:nvPicPr>
          <p:cNvPr id="16" name="Picture 7" descr="H:\2014年述职测评\IMG_7362_副本.jpg"/>
          <p:cNvPicPr>
            <a:picLocks noChangeAspect="1" noChangeArrowheads="1"/>
          </p:cNvPicPr>
          <p:nvPr/>
        </p:nvPicPr>
        <p:blipFill>
          <a:blip r:embed="rId6" cstate="print"/>
          <a:srcRect/>
          <a:stretch>
            <a:fillRect/>
          </a:stretch>
        </p:blipFill>
        <p:spPr bwMode="auto">
          <a:xfrm>
            <a:off x="5143500" y="3238500"/>
            <a:ext cx="4000500" cy="2427288"/>
          </a:xfrm>
          <a:prstGeom prst="rect">
            <a:avLst/>
          </a:prstGeom>
          <a:ln>
            <a:noFill/>
          </a:ln>
          <a:effectLst>
            <a:outerShdw blurRad="292100" dist="139700" dir="2700000" algn="tl" rotWithShape="0">
              <a:srgbClr val="333333">
                <a:alpha val="65000"/>
              </a:srgbClr>
            </a:outerShdw>
          </a:effectLst>
        </p:spPr>
      </p:pic>
      <p:sp>
        <p:nvSpPr>
          <p:cNvPr id="18" name="矩形 17"/>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42">
                                            <p:txEl>
                                              <p:pRg st="0" end="0"/>
                                            </p:txEl>
                                          </p:spTgt>
                                        </p:tgtEl>
                                        <p:attrNameLst>
                                          <p:attrName>style.visibility</p:attrName>
                                        </p:attrNameLst>
                                      </p:cBhvr>
                                      <p:to>
                                        <p:strVal val="visible"/>
                                      </p:to>
                                    </p:set>
                                    <p:animEffect transition="in" filter="wipe(up)">
                                      <p:cBhvr>
                                        <p:cTn id="11" dur="500"/>
                                        <p:tgtEl>
                                          <p:spTgt spid="1024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3" grpId="0" animBg="1"/>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5857875" y="2000250"/>
            <a:ext cx="2786063" cy="43576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357313" y="2000250"/>
            <a:ext cx="3500437" cy="4662488"/>
          </a:xfrm>
          <a:prstGeom prst="rect">
            <a:avLst/>
          </a:prstGeom>
          <a:noFill/>
          <a:ln w="9525">
            <a:noFill/>
            <a:miter lim="800000"/>
            <a:headEnd/>
            <a:tailEnd/>
          </a:ln>
        </p:spPr>
        <p:txBody>
          <a:bodyPr anchor="ctr">
            <a:spAutoFit/>
          </a:bodyPr>
          <a:lstStyle/>
          <a:p>
            <a:pPr algn="just" eaLnBrk="0" hangingPunct="0">
              <a:lnSpc>
                <a:spcPct val="150000"/>
              </a:lnSpc>
            </a:pPr>
            <a:r>
              <a:rPr lang="zh-CN" altLang="en-US" b="1">
                <a:solidFill>
                  <a:srgbClr val="C00000"/>
                </a:solidFill>
                <a:latin typeface="微软雅黑" pitchFamily="34" charset="-122"/>
                <a:ea typeface="微软雅黑" pitchFamily="34" charset="-122"/>
                <a:cs typeface="Times New Roman" pitchFamily="18" charset="0"/>
              </a:rPr>
              <a:t>　　根据工会工作特点，围绕学院中心工作，坚持服务大局，整合资源，使各项主题活动在推进学院的发展中切实发挥作用。结合庆祝“三八”妇女节活动，我们精心细致策划了以“爱的传递”为主题的慈善义卖活动。参与义卖的物品</a:t>
            </a:r>
            <a:r>
              <a:rPr lang="en-US" altLang="en-US" b="1">
                <a:solidFill>
                  <a:srgbClr val="C00000"/>
                </a:solidFill>
                <a:latin typeface="微软雅黑" pitchFamily="34" charset="-122"/>
                <a:ea typeface="微软雅黑" pitchFamily="34" charset="-122"/>
                <a:cs typeface="Times New Roman" pitchFamily="18" charset="0"/>
              </a:rPr>
              <a:t>419</a:t>
            </a:r>
            <a:r>
              <a:rPr lang="zh-CN" altLang="en-US" b="1">
                <a:solidFill>
                  <a:srgbClr val="C00000"/>
                </a:solidFill>
                <a:latin typeface="微软雅黑" pitchFamily="34" charset="-122"/>
                <a:ea typeface="微软雅黑" pitchFamily="34" charset="-122"/>
                <a:cs typeface="Times New Roman" pitchFamily="18" charset="0"/>
              </a:rPr>
              <a:t>件，共获得义卖款</a:t>
            </a:r>
            <a:r>
              <a:rPr lang="en-US" altLang="en-US" b="1">
                <a:solidFill>
                  <a:srgbClr val="C00000"/>
                </a:solidFill>
                <a:latin typeface="微软雅黑" pitchFamily="34" charset="-122"/>
                <a:ea typeface="微软雅黑" pitchFamily="34" charset="-122"/>
                <a:cs typeface="Times New Roman" pitchFamily="18" charset="0"/>
              </a:rPr>
              <a:t>8257</a:t>
            </a:r>
            <a:r>
              <a:rPr lang="zh-CN" altLang="en-US" b="1">
                <a:solidFill>
                  <a:srgbClr val="C00000"/>
                </a:solidFill>
                <a:latin typeface="微软雅黑" pitchFamily="34" charset="-122"/>
                <a:ea typeface="微软雅黑" pitchFamily="34" charset="-122"/>
                <a:cs typeface="Times New Roman" pitchFamily="18" charset="0"/>
              </a:rPr>
              <a:t>元，所得义卖款全部捐赠上海市慈善基金会。</a:t>
            </a:r>
            <a:endParaRPr lang="zh-CN" altLang="zh-CN" b="1">
              <a:solidFill>
                <a:srgbClr val="C00000"/>
              </a:solidFill>
              <a:latin typeface="微软雅黑" pitchFamily="34" charset="-122"/>
              <a:ea typeface="微软雅黑" pitchFamily="34" charset="-122"/>
              <a:cs typeface="Times New Roman" pitchFamily="18" charset="0"/>
            </a:endParaRPr>
          </a:p>
          <a:p>
            <a:pPr algn="just" eaLnBrk="0" hangingPunct="0">
              <a:lnSpc>
                <a:spcPct val="150000"/>
              </a:lnSpc>
            </a:pPr>
            <a:r>
              <a:rPr lang="zh-CN" altLang="en-US" b="1">
                <a:solidFill>
                  <a:srgbClr val="C00000"/>
                </a:solidFill>
                <a:latin typeface="微软雅黑" pitchFamily="34" charset="-122"/>
                <a:ea typeface="微软雅黑" pitchFamily="34" charset="-122"/>
                <a:cs typeface="Times New Roman" pitchFamily="18" charset="0"/>
              </a:rPr>
              <a:t> </a:t>
            </a:r>
          </a:p>
        </p:txBody>
      </p:sp>
      <p:grpSp>
        <p:nvGrpSpPr>
          <p:cNvPr id="2" name="Group 13"/>
          <p:cNvGrpSpPr>
            <a:grpSpLocks/>
          </p:cNvGrpSpPr>
          <p:nvPr/>
        </p:nvGrpSpPr>
        <p:grpSpPr bwMode="auto">
          <a:xfrm>
            <a:off x="1285852" y="1153460"/>
            <a:ext cx="4866051" cy="559305"/>
            <a:chOff x="0" y="0"/>
            <a:chExt cx="2789" cy="330"/>
          </a:xfrm>
          <a:effectLst>
            <a:outerShdw blurRad="50800" dist="38100" dir="5400000" algn="t" rotWithShape="0">
              <a:prstClr val="black">
                <a:alpha val="40000"/>
              </a:prstClr>
            </a:outerShdw>
          </a:effectLst>
        </p:grpSpPr>
        <p:sp>
          <p:nvSpPr>
            <p:cNvPr id="13"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二、以主题活动为抓手，提高教工综合素质</a:t>
              </a:r>
              <a:endParaRPr lang="en-US" altLang="zh-CN" sz="1800" b="1" kern="0" dirty="0" smtClean="0">
                <a:solidFill>
                  <a:srgbClr val="C00000"/>
                </a:solidFill>
                <a:latin typeface="+mn-ea"/>
                <a:ea typeface="+mn-ea"/>
              </a:endParaRPr>
            </a:p>
          </p:txBody>
        </p:sp>
        <p:sp>
          <p:nvSpPr>
            <p:cNvPr id="14"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12295" name="Picture 7" descr="I:\2015照片\三八节义卖\IMG_3642.JPG"/>
          <p:cNvPicPr>
            <a:picLocks noChangeAspect="1" noChangeArrowheads="1"/>
          </p:cNvPicPr>
          <p:nvPr/>
        </p:nvPicPr>
        <p:blipFill>
          <a:blip r:embed="rId3" cstate="print"/>
          <a:srcRect/>
          <a:stretch>
            <a:fillRect/>
          </a:stretch>
        </p:blipFill>
        <p:spPr bwMode="auto">
          <a:xfrm>
            <a:off x="5429250" y="4287838"/>
            <a:ext cx="2962275" cy="1927225"/>
          </a:xfrm>
          <a:prstGeom prst="rect">
            <a:avLst/>
          </a:prstGeom>
          <a:ln>
            <a:noFill/>
          </a:ln>
          <a:effectLst>
            <a:outerShdw blurRad="292100" dist="139700" dir="2700000" algn="tl" rotWithShape="0">
              <a:srgbClr val="333333">
                <a:alpha val="65000"/>
              </a:srgbClr>
            </a:outerShdw>
          </a:effectLst>
        </p:spPr>
      </p:pic>
      <p:pic>
        <p:nvPicPr>
          <p:cNvPr id="12296" name="Picture 8" descr="I:\2015照片\三八节义卖\IMG_3646.JPG"/>
          <p:cNvPicPr>
            <a:picLocks noChangeAspect="1" noChangeArrowheads="1"/>
          </p:cNvPicPr>
          <p:nvPr/>
        </p:nvPicPr>
        <p:blipFill>
          <a:blip r:embed="rId4" cstate="print"/>
          <a:srcRect/>
          <a:stretch>
            <a:fillRect/>
          </a:stretch>
        </p:blipFill>
        <p:spPr bwMode="auto">
          <a:xfrm>
            <a:off x="5429250" y="2144713"/>
            <a:ext cx="2928938" cy="1901825"/>
          </a:xfrm>
          <a:prstGeom prst="rect">
            <a:avLst/>
          </a:prstGeom>
          <a:ln>
            <a:noFill/>
          </a:ln>
          <a:effectLst>
            <a:outerShdw blurRad="292100" dist="139700" dir="2700000" algn="tl" rotWithShape="0">
              <a:srgbClr val="333333">
                <a:alpha val="65000"/>
              </a:srgbClr>
            </a:outerShdw>
          </a:effectLst>
        </p:spPr>
      </p:pic>
      <p:sp>
        <p:nvSpPr>
          <p:cNvPr id="15" name="矩形 14"/>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up)">
                                      <p:cBhvr>
                                        <p:cTn id="11" dur="500"/>
                                        <p:tgtEl>
                                          <p:spTgt spid="12293"/>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12296"/>
                                        </p:tgtEl>
                                        <p:attrNameLst>
                                          <p:attrName>style.visibility</p:attrName>
                                        </p:attrNameLst>
                                      </p:cBhvr>
                                      <p:to>
                                        <p:strVal val="visible"/>
                                      </p:to>
                                    </p:set>
                                    <p:anim calcmode="lin" valueType="num">
                                      <p:cBhvr>
                                        <p:cTn id="14" dur="500" fill="hold"/>
                                        <p:tgtEl>
                                          <p:spTgt spid="12296"/>
                                        </p:tgtEl>
                                        <p:attrNameLst>
                                          <p:attrName>ppt_w</p:attrName>
                                        </p:attrNameLst>
                                      </p:cBhvr>
                                      <p:tavLst>
                                        <p:tav tm="0">
                                          <p:val>
                                            <p:fltVal val="0"/>
                                          </p:val>
                                        </p:tav>
                                        <p:tav tm="100000">
                                          <p:val>
                                            <p:strVal val="#ppt_w"/>
                                          </p:val>
                                        </p:tav>
                                      </p:tavLst>
                                    </p:anim>
                                    <p:anim calcmode="lin" valueType="num">
                                      <p:cBhvr>
                                        <p:cTn id="15" dur="500" fill="hold"/>
                                        <p:tgtEl>
                                          <p:spTgt spid="12296"/>
                                        </p:tgtEl>
                                        <p:attrNameLst>
                                          <p:attrName>ppt_h</p:attrName>
                                        </p:attrNameLst>
                                      </p:cBhvr>
                                      <p:tavLst>
                                        <p:tav tm="0">
                                          <p:val>
                                            <p:fltVal val="0"/>
                                          </p:val>
                                        </p:tav>
                                        <p:tav tm="100000">
                                          <p:val>
                                            <p:strVal val="#ppt_h"/>
                                          </p:val>
                                        </p:tav>
                                      </p:tavLst>
                                    </p:anim>
                                    <p:anim calcmode="lin" valueType="num">
                                      <p:cBhvr>
                                        <p:cTn id="16" dur="500" fill="hold"/>
                                        <p:tgtEl>
                                          <p:spTgt spid="12296"/>
                                        </p:tgtEl>
                                        <p:attrNameLst>
                                          <p:attrName>style.rotation</p:attrName>
                                        </p:attrNameLst>
                                      </p:cBhvr>
                                      <p:tavLst>
                                        <p:tav tm="0">
                                          <p:val>
                                            <p:fltVal val="360"/>
                                          </p:val>
                                        </p:tav>
                                        <p:tav tm="100000">
                                          <p:val>
                                            <p:fltVal val="0"/>
                                          </p:val>
                                        </p:tav>
                                      </p:tavLst>
                                    </p:anim>
                                    <p:animEffect transition="in" filter="fade">
                                      <p:cBhvr>
                                        <p:cTn id="17" dur="500"/>
                                        <p:tgtEl>
                                          <p:spTgt spid="12296"/>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2295"/>
                                        </p:tgtEl>
                                        <p:attrNameLst>
                                          <p:attrName>style.visibility</p:attrName>
                                        </p:attrNameLst>
                                      </p:cBhvr>
                                      <p:to>
                                        <p:strVal val="visible"/>
                                      </p:to>
                                    </p:set>
                                    <p:anim calcmode="lin" valueType="num">
                                      <p:cBhvr>
                                        <p:cTn id="20" dur="500" fill="hold"/>
                                        <p:tgtEl>
                                          <p:spTgt spid="12295"/>
                                        </p:tgtEl>
                                        <p:attrNameLst>
                                          <p:attrName>ppt_w</p:attrName>
                                        </p:attrNameLst>
                                      </p:cBhvr>
                                      <p:tavLst>
                                        <p:tav tm="0">
                                          <p:val>
                                            <p:fltVal val="0"/>
                                          </p:val>
                                        </p:tav>
                                        <p:tav tm="100000">
                                          <p:val>
                                            <p:strVal val="#ppt_w"/>
                                          </p:val>
                                        </p:tav>
                                      </p:tavLst>
                                    </p:anim>
                                    <p:anim calcmode="lin" valueType="num">
                                      <p:cBhvr>
                                        <p:cTn id="21" dur="500" fill="hold"/>
                                        <p:tgtEl>
                                          <p:spTgt spid="12295"/>
                                        </p:tgtEl>
                                        <p:attrNameLst>
                                          <p:attrName>ppt_h</p:attrName>
                                        </p:attrNameLst>
                                      </p:cBhvr>
                                      <p:tavLst>
                                        <p:tav tm="0">
                                          <p:val>
                                            <p:fltVal val="0"/>
                                          </p:val>
                                        </p:tav>
                                        <p:tav tm="100000">
                                          <p:val>
                                            <p:strVal val="#ppt_h"/>
                                          </p:val>
                                        </p:tav>
                                      </p:tavLst>
                                    </p:anim>
                                    <p:anim calcmode="lin" valueType="num">
                                      <p:cBhvr>
                                        <p:cTn id="22" dur="500" fill="hold"/>
                                        <p:tgtEl>
                                          <p:spTgt spid="12295"/>
                                        </p:tgtEl>
                                        <p:attrNameLst>
                                          <p:attrName>style.rotation</p:attrName>
                                        </p:attrNameLst>
                                      </p:cBhvr>
                                      <p:tavLst>
                                        <p:tav tm="0">
                                          <p:val>
                                            <p:fltVal val="360"/>
                                          </p:val>
                                        </p:tav>
                                        <p:tav tm="100000">
                                          <p:val>
                                            <p:fltVal val="0"/>
                                          </p:val>
                                        </p:tav>
                                      </p:tavLst>
                                    </p:anim>
                                    <p:animEffect transition="in" filter="fade">
                                      <p:cBhvr>
                                        <p:cTn id="23" dur="500"/>
                                        <p:tgtEl>
                                          <p:spTgt spid="1229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429250" y="2500313"/>
            <a:ext cx="2786063" cy="335756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0180" name="Picture 4" descr="http://my.simc.cn/attachmentDownload.portal?attachmentId=78f4cd3d-161d-11e5-90a7-81b06d2bd9a4"/>
          <p:cNvPicPr>
            <a:picLocks noChangeAspect="1" noChangeArrowheads="1"/>
          </p:cNvPicPr>
          <p:nvPr/>
        </p:nvPicPr>
        <p:blipFill>
          <a:blip r:embed="rId2" r:link="rId3" cstate="print"/>
          <a:srcRect/>
          <a:stretch>
            <a:fillRect/>
          </a:stretch>
        </p:blipFill>
        <p:spPr bwMode="auto">
          <a:xfrm>
            <a:off x="6429375" y="4500563"/>
            <a:ext cx="2228850" cy="1671637"/>
          </a:xfrm>
          <a:prstGeom prst="rect">
            <a:avLst/>
          </a:prstGeom>
          <a:ln>
            <a:noFill/>
          </a:ln>
          <a:effectLst>
            <a:outerShdw blurRad="292100" dist="139700" dir="2700000" algn="tl" rotWithShape="0">
              <a:srgbClr val="333333">
                <a:alpha val="65000"/>
              </a:srgbClr>
            </a:outerShdw>
          </a:effectLst>
        </p:spPr>
      </p:pic>
      <p:pic>
        <p:nvPicPr>
          <p:cNvPr id="50179" name="Picture 3" descr="http://my.simc.cn/attachmentDownload.portal?attachmentId=0aa9c5ee-1585-11e5-90a7-81b06d2bd9a4"/>
          <p:cNvPicPr>
            <a:picLocks noChangeAspect="1" noChangeArrowheads="1"/>
          </p:cNvPicPr>
          <p:nvPr/>
        </p:nvPicPr>
        <p:blipFill>
          <a:blip r:embed="rId4" r:link="rId5" cstate="print"/>
          <a:srcRect/>
          <a:stretch>
            <a:fillRect/>
          </a:stretch>
        </p:blipFill>
        <p:spPr bwMode="auto">
          <a:xfrm>
            <a:off x="5072063" y="3143250"/>
            <a:ext cx="2265362" cy="1643063"/>
          </a:xfrm>
          <a:prstGeom prst="rect">
            <a:avLst/>
          </a:prstGeom>
          <a:ln>
            <a:noFill/>
          </a:ln>
          <a:effectLst>
            <a:outerShdw blurRad="292100" dist="139700" dir="2700000" algn="tl" rotWithShape="0">
              <a:srgbClr val="333333">
                <a:alpha val="65000"/>
              </a:srgbClr>
            </a:outerShdw>
          </a:effectLst>
        </p:spPr>
      </p:pic>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6"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14438" y="2155825"/>
            <a:ext cx="3786187" cy="3416300"/>
          </a:xfrm>
          <a:prstGeom prst="rect">
            <a:avLst/>
          </a:prstGeom>
          <a:noFill/>
          <a:ln w="9525">
            <a:noFill/>
            <a:miter lim="800000"/>
            <a:headEnd/>
            <a:tailEnd/>
          </a:ln>
        </p:spPr>
        <p:txBody>
          <a:bodyPr anchor="ctr">
            <a:spAutoFit/>
          </a:bodyPr>
          <a:lstStyle/>
          <a:p>
            <a:pPr algn="just" eaLnBrk="0" hangingPunct="0">
              <a:lnSpc>
                <a:spcPct val="150000"/>
              </a:lnSpc>
            </a:pPr>
            <a:r>
              <a:rPr lang="zh-CN" altLang="en-US" b="1">
                <a:solidFill>
                  <a:srgbClr val="C00000"/>
                </a:solidFill>
                <a:latin typeface="微软雅黑" pitchFamily="34" charset="-122"/>
                <a:ea typeface="微软雅黑" pitchFamily="34" charset="-122"/>
                <a:cs typeface="Times New Roman" pitchFamily="18" charset="0"/>
              </a:rPr>
              <a:t>　　结合纪念抗战胜利</a:t>
            </a:r>
            <a:r>
              <a:rPr lang="en-US" altLang="en-US" b="1">
                <a:solidFill>
                  <a:srgbClr val="C00000"/>
                </a:solidFill>
                <a:latin typeface="微软雅黑" pitchFamily="34" charset="-122"/>
                <a:ea typeface="微软雅黑" pitchFamily="34" charset="-122"/>
                <a:cs typeface="Times New Roman" pitchFamily="18" charset="0"/>
              </a:rPr>
              <a:t>70</a:t>
            </a:r>
            <a:r>
              <a:rPr lang="zh-CN" altLang="en-US" b="1">
                <a:solidFill>
                  <a:srgbClr val="C00000"/>
                </a:solidFill>
                <a:latin typeface="微软雅黑" pitchFamily="34" charset="-122"/>
                <a:ea typeface="微软雅黑" pitchFamily="34" charset="-122"/>
                <a:cs typeface="Times New Roman" pitchFamily="18" charset="0"/>
              </a:rPr>
              <a:t>周年及反法西斯胜利</a:t>
            </a:r>
            <a:r>
              <a:rPr lang="en-US" altLang="en-US" b="1">
                <a:solidFill>
                  <a:srgbClr val="C00000"/>
                </a:solidFill>
                <a:latin typeface="微软雅黑" pitchFamily="34" charset="-122"/>
                <a:ea typeface="微软雅黑" pitchFamily="34" charset="-122"/>
                <a:cs typeface="Times New Roman" pitchFamily="18" charset="0"/>
              </a:rPr>
              <a:t>70</a:t>
            </a:r>
            <a:r>
              <a:rPr lang="zh-CN" altLang="en-US" b="1">
                <a:solidFill>
                  <a:srgbClr val="C00000"/>
                </a:solidFill>
                <a:latin typeface="微软雅黑" pitchFamily="34" charset="-122"/>
                <a:ea typeface="微软雅黑" pitchFamily="34" charset="-122"/>
                <a:cs typeface="Times New Roman" pitchFamily="18" charset="0"/>
              </a:rPr>
              <a:t>周年活动，在全体教职工中开展专题知识竞赛答题。工会开展了以“提升综合素质，争创一流业绩”为主题活动，促进了教学一线、管理部门、后勤保障教职员工自身素质提高。</a:t>
            </a:r>
            <a:endParaRPr lang="zh-CN" altLang="zh-CN" b="1">
              <a:solidFill>
                <a:srgbClr val="C00000"/>
              </a:solidFill>
              <a:latin typeface="微软雅黑" pitchFamily="34" charset="-122"/>
              <a:ea typeface="微软雅黑" pitchFamily="34" charset="-122"/>
              <a:cs typeface="Times New Roman" pitchFamily="18" charset="0"/>
            </a:endParaRPr>
          </a:p>
          <a:p>
            <a:pPr algn="just" eaLnBrk="0" hangingPunct="0">
              <a:lnSpc>
                <a:spcPct val="150000"/>
              </a:lnSpc>
            </a:pPr>
            <a:r>
              <a:rPr lang="zh-CN" altLang="en-US" b="1">
                <a:solidFill>
                  <a:srgbClr val="C00000"/>
                </a:solidFill>
                <a:latin typeface="微软雅黑" pitchFamily="34" charset="-122"/>
                <a:ea typeface="微软雅黑" pitchFamily="34" charset="-122"/>
                <a:cs typeface="Times New Roman" pitchFamily="18" charset="0"/>
              </a:rPr>
              <a:t> </a:t>
            </a:r>
          </a:p>
        </p:txBody>
      </p:sp>
      <p:grpSp>
        <p:nvGrpSpPr>
          <p:cNvPr id="2" name="Group 13"/>
          <p:cNvGrpSpPr>
            <a:grpSpLocks/>
          </p:cNvGrpSpPr>
          <p:nvPr/>
        </p:nvGrpSpPr>
        <p:grpSpPr bwMode="auto">
          <a:xfrm>
            <a:off x="1285852" y="1153460"/>
            <a:ext cx="4866051" cy="559305"/>
            <a:chOff x="0" y="0"/>
            <a:chExt cx="2789" cy="330"/>
          </a:xfrm>
          <a:effectLst>
            <a:outerShdw blurRad="50800" dist="38100" dir="5400000" algn="t" rotWithShape="0">
              <a:prstClr val="black">
                <a:alpha val="40000"/>
              </a:prstClr>
            </a:outerShdw>
          </a:effectLst>
        </p:grpSpPr>
        <p:sp>
          <p:nvSpPr>
            <p:cNvPr id="13"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二、以主题活动为抓手，提高教工综合素质</a:t>
              </a:r>
              <a:endParaRPr lang="en-US" altLang="zh-CN" sz="1800" b="1" kern="0" dirty="0" smtClean="0">
                <a:solidFill>
                  <a:srgbClr val="C00000"/>
                </a:solidFill>
                <a:latin typeface="+mn-ea"/>
                <a:ea typeface="+mn-ea"/>
              </a:endParaRPr>
            </a:p>
          </p:txBody>
        </p:sp>
        <p:sp>
          <p:nvSpPr>
            <p:cNvPr id="14"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0178" name="Picture 2" descr="http://my.simc.cn/attachmentDownload.portal?attachmentId=7d5e5d0c-1632-11e5-90a7-81b06d2bd9a4"/>
          <p:cNvPicPr>
            <a:picLocks noChangeAspect="1" noChangeArrowheads="1"/>
          </p:cNvPicPr>
          <p:nvPr/>
        </p:nvPicPr>
        <p:blipFill>
          <a:blip r:embed="rId7" r:link="rId8" cstate="print"/>
          <a:srcRect/>
          <a:stretch>
            <a:fillRect/>
          </a:stretch>
        </p:blipFill>
        <p:spPr bwMode="auto">
          <a:xfrm>
            <a:off x="6480175" y="2000250"/>
            <a:ext cx="2278063" cy="1643063"/>
          </a:xfrm>
          <a:prstGeom prst="rect">
            <a:avLst/>
          </a:prstGeom>
          <a:ln>
            <a:noFill/>
          </a:ln>
          <a:effectLst>
            <a:outerShdw blurRad="292100" dist="139700" dir="2700000" algn="tl" rotWithShape="0">
              <a:srgbClr val="333333">
                <a:alpha val="65000"/>
              </a:srgbClr>
            </a:outerShdw>
          </a:effectLst>
        </p:spPr>
      </p:pic>
      <p:sp>
        <p:nvSpPr>
          <p:cNvPr id="16" name="矩形 15"/>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50178"/>
                                        </p:tgtEl>
                                        <p:attrNameLst>
                                          <p:attrName>style.visibility</p:attrName>
                                        </p:attrNameLst>
                                      </p:cBhvr>
                                      <p:to>
                                        <p:strVal val="visible"/>
                                      </p:to>
                                    </p:set>
                                    <p:animEffect transition="in" filter="blinds(vertical)">
                                      <p:cBhvr>
                                        <p:cTn id="11" dur="500"/>
                                        <p:tgtEl>
                                          <p:spTgt spid="50178"/>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linds(vertical)">
                                      <p:cBhvr>
                                        <p:cTn id="15" dur="500"/>
                                        <p:tgtEl>
                                          <p:spTgt spid="50179"/>
                                        </p:tgtEl>
                                      </p:cBhvr>
                                    </p:animEffect>
                                  </p:childTnLst>
                                </p:cTn>
                              </p:par>
                            </p:childTnLst>
                          </p:cTn>
                        </p:par>
                        <p:par>
                          <p:cTn id="16" fill="hold">
                            <p:stCondLst>
                              <p:cond delay="1500"/>
                            </p:stCondLst>
                            <p:childTnLst>
                              <p:par>
                                <p:cTn id="17" presetID="3" presetClass="entr" presetSubtype="5" fill="hold" nodeType="afterEffect">
                                  <p:stCondLst>
                                    <p:cond delay="0"/>
                                  </p:stCondLst>
                                  <p:childTnLst>
                                    <p:set>
                                      <p:cBhvr>
                                        <p:cTn id="18" dur="1" fill="hold">
                                          <p:stCondLst>
                                            <p:cond delay="0"/>
                                          </p:stCondLst>
                                        </p:cTn>
                                        <p:tgtEl>
                                          <p:spTgt spid="50180"/>
                                        </p:tgtEl>
                                        <p:attrNameLst>
                                          <p:attrName>style.visibility</p:attrName>
                                        </p:attrNameLst>
                                      </p:cBhvr>
                                      <p:to>
                                        <p:strVal val="visible"/>
                                      </p:to>
                                    </p:set>
                                    <p:animEffect transition="in" filter="blinds(vertical)">
                                      <p:cBhvr>
                                        <p:cTn id="19" dur="500"/>
                                        <p:tgtEl>
                                          <p:spTgt spid="5018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5786438" y="2357438"/>
            <a:ext cx="2786062" cy="392906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357313" y="2000250"/>
            <a:ext cx="4000500" cy="4246563"/>
          </a:xfrm>
          <a:prstGeom prst="rect">
            <a:avLst/>
          </a:prstGeom>
          <a:noFill/>
          <a:ln w="9525">
            <a:noFill/>
            <a:miter lim="800000"/>
            <a:headEnd/>
            <a:tailEnd/>
          </a:ln>
        </p:spPr>
        <p:txBody>
          <a:bodyPr anchor="ctr">
            <a:spAutoFit/>
          </a:bodyPr>
          <a:lstStyle/>
          <a:p>
            <a:pPr algn="just" eaLnBrk="0" hangingPunct="0">
              <a:lnSpc>
                <a:spcPct val="150000"/>
              </a:lnSpc>
            </a:pPr>
            <a:r>
              <a:rPr lang="zh-CN" altLang="en-US" b="1">
                <a:solidFill>
                  <a:srgbClr val="C00000"/>
                </a:solidFill>
                <a:latin typeface="微软雅黑" pitchFamily="34" charset="-122"/>
                <a:ea typeface="微软雅黑" pitchFamily="34" charset="-122"/>
                <a:cs typeface="Times New Roman" pitchFamily="18" charset="0"/>
              </a:rPr>
              <a:t>　　开展庆“第</a:t>
            </a:r>
            <a:r>
              <a:rPr lang="en-US" altLang="en-US" b="1">
                <a:solidFill>
                  <a:srgbClr val="C00000"/>
                </a:solidFill>
                <a:latin typeface="微软雅黑" pitchFamily="34" charset="-122"/>
                <a:ea typeface="微软雅黑" pitchFamily="34" charset="-122"/>
                <a:cs typeface="Times New Roman" pitchFamily="18" charset="0"/>
              </a:rPr>
              <a:t>31</a:t>
            </a:r>
            <a:r>
              <a:rPr lang="zh-CN" altLang="en-US" b="1">
                <a:solidFill>
                  <a:srgbClr val="C00000"/>
                </a:solidFill>
                <a:latin typeface="微软雅黑" pitchFamily="34" charset="-122"/>
                <a:ea typeface="微软雅黑" pitchFamily="34" charset="-122"/>
                <a:cs typeface="Times New Roman" pitchFamily="18" charset="0"/>
              </a:rPr>
              <a:t>个教师节”、迎“中秋、国庆”系列活动，各部门工会根据部门特点举行结合抗战纪念活动组织参观，召开外地教师座谈会等活动。开展“发扬工匠精神，再创技能辉煌”系列活动，以各部门工会为单位，围绕弘扬职教文化，提升技能特色开展传帮带、教学交流等活动并取得良好效果。</a:t>
            </a:r>
            <a:endParaRPr lang="zh-CN" altLang="zh-CN" b="1">
              <a:solidFill>
                <a:srgbClr val="C00000"/>
              </a:solidFill>
              <a:latin typeface="微软雅黑" pitchFamily="34" charset="-122"/>
              <a:ea typeface="微软雅黑" pitchFamily="34" charset="-122"/>
              <a:cs typeface="Times New Roman" pitchFamily="18" charset="0"/>
            </a:endParaRPr>
          </a:p>
          <a:p>
            <a:pPr algn="just" eaLnBrk="0" hangingPunct="0">
              <a:lnSpc>
                <a:spcPct val="150000"/>
              </a:lnSpc>
            </a:pPr>
            <a:r>
              <a:rPr lang="zh-CN" altLang="en-US" b="1">
                <a:solidFill>
                  <a:srgbClr val="C00000"/>
                </a:solidFill>
                <a:latin typeface="微软雅黑" pitchFamily="34" charset="-122"/>
                <a:ea typeface="微软雅黑" pitchFamily="34" charset="-122"/>
                <a:cs typeface="Times New Roman" pitchFamily="18" charset="0"/>
              </a:rPr>
              <a:t> </a:t>
            </a:r>
          </a:p>
        </p:txBody>
      </p:sp>
      <p:grpSp>
        <p:nvGrpSpPr>
          <p:cNvPr id="2" name="Group 13"/>
          <p:cNvGrpSpPr>
            <a:grpSpLocks/>
          </p:cNvGrpSpPr>
          <p:nvPr/>
        </p:nvGrpSpPr>
        <p:grpSpPr bwMode="auto">
          <a:xfrm>
            <a:off x="1285852" y="1153460"/>
            <a:ext cx="4866051" cy="559305"/>
            <a:chOff x="0" y="0"/>
            <a:chExt cx="2789" cy="330"/>
          </a:xfrm>
          <a:effectLst>
            <a:outerShdw blurRad="50800" dist="38100" dir="5400000" algn="t" rotWithShape="0">
              <a:prstClr val="black">
                <a:alpha val="40000"/>
              </a:prstClr>
            </a:outerShdw>
          </a:effectLst>
        </p:grpSpPr>
        <p:sp>
          <p:nvSpPr>
            <p:cNvPr id="13"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二、以主题活动为抓手，提高教工综合素质</a:t>
              </a:r>
              <a:endParaRPr lang="en-US" altLang="zh-CN" sz="1800" b="1" kern="0" dirty="0" smtClean="0">
                <a:solidFill>
                  <a:srgbClr val="C00000"/>
                </a:solidFill>
                <a:latin typeface="+mn-ea"/>
                <a:ea typeface="+mn-ea"/>
              </a:endParaRPr>
            </a:p>
          </p:txBody>
        </p:sp>
        <p:sp>
          <p:nvSpPr>
            <p:cNvPr id="14"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1204" name="Picture 4" descr="I:\2015照片\第三十一个教师节\IMG_9311.jpg"/>
          <p:cNvPicPr>
            <a:picLocks noChangeAspect="1" noChangeArrowheads="1"/>
          </p:cNvPicPr>
          <p:nvPr/>
        </p:nvPicPr>
        <p:blipFill>
          <a:blip r:embed="rId3" cstate="print"/>
          <a:srcRect/>
          <a:stretch>
            <a:fillRect/>
          </a:stretch>
        </p:blipFill>
        <p:spPr bwMode="auto">
          <a:xfrm>
            <a:off x="6000750" y="1857375"/>
            <a:ext cx="2700338" cy="1800225"/>
          </a:xfrm>
          <a:prstGeom prst="rect">
            <a:avLst/>
          </a:prstGeom>
          <a:ln>
            <a:noFill/>
          </a:ln>
          <a:effectLst>
            <a:outerShdw blurRad="292100" dist="139700" dir="2700000" algn="tl" rotWithShape="0">
              <a:srgbClr val="333333">
                <a:alpha val="65000"/>
              </a:srgbClr>
            </a:outerShdw>
          </a:effectLst>
        </p:spPr>
      </p:pic>
      <p:pic>
        <p:nvPicPr>
          <p:cNvPr id="51203" name="Picture 3" descr="I:\2015照片\第三十一个教师节\IMG_9285.jpg"/>
          <p:cNvPicPr>
            <a:picLocks noChangeAspect="1" noChangeArrowheads="1"/>
          </p:cNvPicPr>
          <p:nvPr/>
        </p:nvPicPr>
        <p:blipFill>
          <a:blip r:embed="rId4" cstate="print"/>
          <a:srcRect/>
          <a:stretch>
            <a:fillRect/>
          </a:stretch>
        </p:blipFill>
        <p:spPr bwMode="auto">
          <a:xfrm>
            <a:off x="5500688" y="3357563"/>
            <a:ext cx="2700337" cy="1800225"/>
          </a:xfrm>
          <a:prstGeom prst="rect">
            <a:avLst/>
          </a:prstGeom>
          <a:ln>
            <a:noFill/>
          </a:ln>
          <a:effectLst>
            <a:outerShdw blurRad="292100" dist="139700" dir="2700000" algn="tl" rotWithShape="0">
              <a:srgbClr val="333333">
                <a:alpha val="65000"/>
              </a:srgbClr>
            </a:outerShdw>
          </a:effectLst>
        </p:spPr>
      </p:pic>
      <p:pic>
        <p:nvPicPr>
          <p:cNvPr id="51202" name="Picture 2" descr="I:\2015照片\第三十一个教师节\IMG_9376.jpg"/>
          <p:cNvPicPr>
            <a:picLocks noChangeAspect="1" noChangeArrowheads="1"/>
          </p:cNvPicPr>
          <p:nvPr/>
        </p:nvPicPr>
        <p:blipFill>
          <a:blip r:embed="rId5" cstate="print"/>
          <a:srcRect/>
          <a:stretch>
            <a:fillRect/>
          </a:stretch>
        </p:blipFill>
        <p:spPr bwMode="auto">
          <a:xfrm>
            <a:off x="6072188" y="4786313"/>
            <a:ext cx="2700337" cy="1800225"/>
          </a:xfrm>
          <a:prstGeom prst="rect">
            <a:avLst/>
          </a:prstGeom>
          <a:ln>
            <a:noFill/>
          </a:ln>
          <a:effectLst>
            <a:outerShdw blurRad="292100" dist="139700" dir="2700000" algn="tl" rotWithShape="0">
              <a:srgbClr val="333333">
                <a:alpha val="65000"/>
              </a:srgbClr>
            </a:outerShdw>
          </a:effectLst>
        </p:spPr>
      </p:pic>
      <p:grpSp>
        <p:nvGrpSpPr>
          <p:cNvPr id="3" name="组合 19"/>
          <p:cNvGrpSpPr>
            <a:grpSpLocks/>
          </p:cNvGrpSpPr>
          <p:nvPr/>
        </p:nvGrpSpPr>
        <p:grpSpPr bwMode="auto">
          <a:xfrm>
            <a:off x="5500688" y="2643188"/>
            <a:ext cx="3429000" cy="3429000"/>
            <a:chOff x="685800" y="1608138"/>
            <a:chExt cx="4741057" cy="8802648"/>
          </a:xfrm>
        </p:grpSpPr>
        <p:pic>
          <p:nvPicPr>
            <p:cNvPr id="51205" name="Picture 5" descr="http://my.simc.cn/attachmentDownload.portal?attachmentId=50c105a9-7edc-11e5-b18e-95f8915640d4"/>
            <p:cNvPicPr>
              <a:picLocks noChangeAspect="1" noChangeArrowheads="1"/>
            </p:cNvPicPr>
            <p:nvPr/>
          </p:nvPicPr>
          <p:blipFill>
            <a:blip r:embed="rId6" r:link="rId7" cstate="print"/>
            <a:srcRect/>
            <a:stretch>
              <a:fillRect/>
            </a:stretch>
          </p:blipFill>
          <p:spPr bwMode="auto">
            <a:xfrm>
              <a:off x="685800" y="1608138"/>
              <a:ext cx="4741057" cy="4507282"/>
            </a:xfrm>
            <a:prstGeom prst="rect">
              <a:avLst/>
            </a:prstGeom>
            <a:ln>
              <a:noFill/>
            </a:ln>
            <a:effectLst>
              <a:outerShdw blurRad="292100" dist="139700" dir="2700000" algn="tl" rotWithShape="0">
                <a:srgbClr val="333333">
                  <a:alpha val="65000"/>
                </a:srgbClr>
              </a:outerShdw>
            </a:effectLst>
          </p:spPr>
        </p:pic>
        <p:pic>
          <p:nvPicPr>
            <p:cNvPr id="51206" name="Picture 6" descr="http://my.simc.cn/attachmentDownload.portal?attachmentId=c37774f2-8292-11e5-9970-358cab24e9e9"/>
            <p:cNvPicPr>
              <a:picLocks noChangeAspect="1" noChangeArrowheads="1"/>
            </p:cNvPicPr>
            <p:nvPr/>
          </p:nvPicPr>
          <p:blipFill>
            <a:blip r:embed="rId8" r:link="rId9" cstate="print"/>
            <a:srcRect/>
            <a:stretch>
              <a:fillRect/>
            </a:stretch>
          </p:blipFill>
          <p:spPr bwMode="auto">
            <a:xfrm>
              <a:off x="685800" y="5952408"/>
              <a:ext cx="4741057" cy="4458378"/>
            </a:xfrm>
            <a:prstGeom prst="rect">
              <a:avLst/>
            </a:prstGeom>
            <a:ln>
              <a:noFill/>
            </a:ln>
            <a:effectLst>
              <a:outerShdw blurRad="292100" dist="139700" dir="2700000" algn="tl" rotWithShape="0">
                <a:srgbClr val="333333">
                  <a:alpha val="65000"/>
                </a:srgbClr>
              </a:outerShdw>
            </a:effectLst>
          </p:spPr>
        </p:pic>
      </p:grpSp>
      <p:pic>
        <p:nvPicPr>
          <p:cNvPr id="17" name="Picture 12" descr="http://my.simc.cn/attachmentDownload.portal?attachmentId=593cf773-7635-11e5-b18e-95f8915640d4"/>
          <p:cNvPicPr>
            <a:picLocks noChangeAspect="1" noChangeArrowheads="1"/>
          </p:cNvPicPr>
          <p:nvPr/>
        </p:nvPicPr>
        <p:blipFill>
          <a:blip r:embed="rId10" r:link="rId11" cstate="print"/>
          <a:srcRect/>
          <a:stretch>
            <a:fillRect/>
          </a:stretch>
        </p:blipFill>
        <p:spPr bwMode="auto">
          <a:xfrm>
            <a:off x="5400675" y="3071813"/>
            <a:ext cx="3671888" cy="2238375"/>
          </a:xfrm>
          <a:prstGeom prst="rect">
            <a:avLst/>
          </a:prstGeom>
          <a:ln>
            <a:noFill/>
          </a:ln>
          <a:effectLst>
            <a:outerShdw blurRad="292100" dist="139700" dir="2700000" algn="tl" rotWithShape="0">
              <a:srgbClr val="333333">
                <a:alpha val="65000"/>
              </a:srgbClr>
            </a:outerShdw>
          </a:effectLst>
        </p:spPr>
      </p:pic>
      <p:sp>
        <p:nvSpPr>
          <p:cNvPr id="19" name="矩形 18"/>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1204"/>
                                        </p:tgtEl>
                                        <p:attrNameLst>
                                          <p:attrName>style.visibility</p:attrName>
                                        </p:attrNameLst>
                                      </p:cBhvr>
                                      <p:to>
                                        <p:strVal val="visible"/>
                                      </p:to>
                                    </p:set>
                                    <p:anim calcmode="lin" valueType="num">
                                      <p:cBhvr>
                                        <p:cTn id="11" dur="500" fill="hold"/>
                                        <p:tgtEl>
                                          <p:spTgt spid="51204"/>
                                        </p:tgtEl>
                                        <p:attrNameLst>
                                          <p:attrName>ppt_w</p:attrName>
                                        </p:attrNameLst>
                                      </p:cBhvr>
                                      <p:tavLst>
                                        <p:tav tm="0">
                                          <p:val>
                                            <p:fltVal val="0"/>
                                          </p:val>
                                        </p:tav>
                                        <p:tav tm="100000">
                                          <p:val>
                                            <p:strVal val="#ppt_w"/>
                                          </p:val>
                                        </p:tav>
                                      </p:tavLst>
                                    </p:anim>
                                    <p:anim calcmode="lin" valueType="num">
                                      <p:cBhvr>
                                        <p:cTn id="12" dur="500" fill="hold"/>
                                        <p:tgtEl>
                                          <p:spTgt spid="51204"/>
                                        </p:tgtEl>
                                        <p:attrNameLst>
                                          <p:attrName>ppt_h</p:attrName>
                                        </p:attrNameLst>
                                      </p:cBhvr>
                                      <p:tavLst>
                                        <p:tav tm="0">
                                          <p:val>
                                            <p:fltVal val="0"/>
                                          </p:val>
                                        </p:tav>
                                        <p:tav tm="100000">
                                          <p:val>
                                            <p:strVal val="#ppt_h"/>
                                          </p:val>
                                        </p:tav>
                                      </p:tavLst>
                                    </p:anim>
                                    <p:anim calcmode="lin" valueType="num">
                                      <p:cBhvr>
                                        <p:cTn id="13" dur="500" fill="hold"/>
                                        <p:tgtEl>
                                          <p:spTgt spid="51204"/>
                                        </p:tgtEl>
                                        <p:attrNameLst>
                                          <p:attrName>style.rotation</p:attrName>
                                        </p:attrNameLst>
                                      </p:cBhvr>
                                      <p:tavLst>
                                        <p:tav tm="0">
                                          <p:val>
                                            <p:fltVal val="360"/>
                                          </p:val>
                                        </p:tav>
                                        <p:tav tm="100000">
                                          <p:val>
                                            <p:fltVal val="0"/>
                                          </p:val>
                                        </p:tav>
                                      </p:tavLst>
                                    </p:anim>
                                    <p:animEffect transition="in" filter="fade">
                                      <p:cBhvr>
                                        <p:cTn id="14" dur="500"/>
                                        <p:tgtEl>
                                          <p:spTgt spid="5120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203"/>
                                        </p:tgtEl>
                                        <p:attrNameLst>
                                          <p:attrName>style.visibility</p:attrName>
                                        </p:attrNameLst>
                                      </p:cBhvr>
                                      <p:to>
                                        <p:strVal val="visible"/>
                                      </p:to>
                                    </p:set>
                                    <p:anim calcmode="lin" valueType="num">
                                      <p:cBhvr>
                                        <p:cTn id="18" dur="500" fill="hold"/>
                                        <p:tgtEl>
                                          <p:spTgt spid="51203"/>
                                        </p:tgtEl>
                                        <p:attrNameLst>
                                          <p:attrName>ppt_w</p:attrName>
                                        </p:attrNameLst>
                                      </p:cBhvr>
                                      <p:tavLst>
                                        <p:tav tm="0">
                                          <p:val>
                                            <p:fltVal val="0"/>
                                          </p:val>
                                        </p:tav>
                                        <p:tav tm="100000">
                                          <p:val>
                                            <p:strVal val="#ppt_w"/>
                                          </p:val>
                                        </p:tav>
                                      </p:tavLst>
                                    </p:anim>
                                    <p:anim calcmode="lin" valueType="num">
                                      <p:cBhvr>
                                        <p:cTn id="19" dur="500" fill="hold"/>
                                        <p:tgtEl>
                                          <p:spTgt spid="51203"/>
                                        </p:tgtEl>
                                        <p:attrNameLst>
                                          <p:attrName>ppt_h</p:attrName>
                                        </p:attrNameLst>
                                      </p:cBhvr>
                                      <p:tavLst>
                                        <p:tav tm="0">
                                          <p:val>
                                            <p:fltVal val="0"/>
                                          </p:val>
                                        </p:tav>
                                        <p:tav tm="100000">
                                          <p:val>
                                            <p:strVal val="#ppt_h"/>
                                          </p:val>
                                        </p:tav>
                                      </p:tavLst>
                                    </p:anim>
                                    <p:anim calcmode="lin" valueType="num">
                                      <p:cBhvr>
                                        <p:cTn id="20" dur="500" fill="hold"/>
                                        <p:tgtEl>
                                          <p:spTgt spid="51203"/>
                                        </p:tgtEl>
                                        <p:attrNameLst>
                                          <p:attrName>style.rotation</p:attrName>
                                        </p:attrNameLst>
                                      </p:cBhvr>
                                      <p:tavLst>
                                        <p:tav tm="0">
                                          <p:val>
                                            <p:fltVal val="360"/>
                                          </p:val>
                                        </p:tav>
                                        <p:tav tm="100000">
                                          <p:val>
                                            <p:fltVal val="0"/>
                                          </p:val>
                                        </p:tav>
                                      </p:tavLst>
                                    </p:anim>
                                    <p:animEffect transition="in" filter="fade">
                                      <p:cBhvr>
                                        <p:cTn id="21" dur="500"/>
                                        <p:tgtEl>
                                          <p:spTgt spid="51203"/>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51202"/>
                                        </p:tgtEl>
                                        <p:attrNameLst>
                                          <p:attrName>style.visibility</p:attrName>
                                        </p:attrNameLst>
                                      </p:cBhvr>
                                      <p:to>
                                        <p:strVal val="visible"/>
                                      </p:to>
                                    </p:set>
                                    <p:anim calcmode="lin" valueType="num">
                                      <p:cBhvr>
                                        <p:cTn id="25" dur="500" fill="hold"/>
                                        <p:tgtEl>
                                          <p:spTgt spid="51202"/>
                                        </p:tgtEl>
                                        <p:attrNameLst>
                                          <p:attrName>ppt_w</p:attrName>
                                        </p:attrNameLst>
                                      </p:cBhvr>
                                      <p:tavLst>
                                        <p:tav tm="0">
                                          <p:val>
                                            <p:fltVal val="0"/>
                                          </p:val>
                                        </p:tav>
                                        <p:tav tm="100000">
                                          <p:val>
                                            <p:strVal val="#ppt_w"/>
                                          </p:val>
                                        </p:tav>
                                      </p:tavLst>
                                    </p:anim>
                                    <p:anim calcmode="lin" valueType="num">
                                      <p:cBhvr>
                                        <p:cTn id="26" dur="500" fill="hold"/>
                                        <p:tgtEl>
                                          <p:spTgt spid="51202"/>
                                        </p:tgtEl>
                                        <p:attrNameLst>
                                          <p:attrName>ppt_h</p:attrName>
                                        </p:attrNameLst>
                                      </p:cBhvr>
                                      <p:tavLst>
                                        <p:tav tm="0">
                                          <p:val>
                                            <p:fltVal val="0"/>
                                          </p:val>
                                        </p:tav>
                                        <p:tav tm="100000">
                                          <p:val>
                                            <p:strVal val="#ppt_h"/>
                                          </p:val>
                                        </p:tav>
                                      </p:tavLst>
                                    </p:anim>
                                    <p:anim calcmode="lin" valueType="num">
                                      <p:cBhvr>
                                        <p:cTn id="27" dur="500" fill="hold"/>
                                        <p:tgtEl>
                                          <p:spTgt spid="51202"/>
                                        </p:tgtEl>
                                        <p:attrNameLst>
                                          <p:attrName>style.rotation</p:attrName>
                                        </p:attrNameLst>
                                      </p:cBhvr>
                                      <p:tavLst>
                                        <p:tav tm="0">
                                          <p:val>
                                            <p:fltVal val="360"/>
                                          </p:val>
                                        </p:tav>
                                        <p:tav tm="100000">
                                          <p:val>
                                            <p:fltVal val="0"/>
                                          </p:val>
                                        </p:tav>
                                      </p:tavLst>
                                    </p:anim>
                                    <p:animEffect transition="in" filter="fade">
                                      <p:cBhvr>
                                        <p:cTn id="28" dur="500"/>
                                        <p:tgtEl>
                                          <p:spTgt spid="5120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par>
                          <p:cTn id="32" fill="hold">
                            <p:stCondLst>
                              <p:cond delay="2000"/>
                            </p:stCondLst>
                            <p:childTnLst>
                              <p:par>
                                <p:cTn id="33" presetID="3" presetClass="entr" presetSubtype="10" fill="hold" nodeType="afterEffect">
                                  <p:stCondLst>
                                    <p:cond delay="200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par>
                                <p:cTn id="36" presetID="2" presetClass="exit" presetSubtype="4" fill="hold" nodeType="withEffect">
                                  <p:stCondLst>
                                    <p:cond delay="2000"/>
                                  </p:stCondLst>
                                  <p:childTnLst>
                                    <p:anim calcmode="lin" valueType="num">
                                      <p:cBhvr additive="base">
                                        <p:cTn id="37" dur="500"/>
                                        <p:tgtEl>
                                          <p:spTgt spid="51204"/>
                                        </p:tgtEl>
                                        <p:attrNameLst>
                                          <p:attrName>ppt_x</p:attrName>
                                        </p:attrNameLst>
                                      </p:cBhvr>
                                      <p:tavLst>
                                        <p:tav tm="0">
                                          <p:val>
                                            <p:strVal val="ppt_x"/>
                                          </p:val>
                                        </p:tav>
                                        <p:tav tm="100000">
                                          <p:val>
                                            <p:strVal val="ppt_x"/>
                                          </p:val>
                                        </p:tav>
                                      </p:tavLst>
                                    </p:anim>
                                    <p:anim calcmode="lin" valueType="num">
                                      <p:cBhvr additive="base">
                                        <p:cTn id="38" dur="500"/>
                                        <p:tgtEl>
                                          <p:spTgt spid="51204"/>
                                        </p:tgtEl>
                                        <p:attrNameLst>
                                          <p:attrName>ppt_y</p:attrName>
                                        </p:attrNameLst>
                                      </p:cBhvr>
                                      <p:tavLst>
                                        <p:tav tm="0">
                                          <p:val>
                                            <p:strVal val="ppt_y"/>
                                          </p:val>
                                        </p:tav>
                                        <p:tav tm="100000">
                                          <p:val>
                                            <p:strVal val="1+ppt_h/2"/>
                                          </p:val>
                                        </p:tav>
                                      </p:tavLst>
                                    </p:anim>
                                    <p:set>
                                      <p:cBhvr>
                                        <p:cTn id="39" dur="1" fill="hold">
                                          <p:stCondLst>
                                            <p:cond delay="499"/>
                                          </p:stCondLst>
                                        </p:cTn>
                                        <p:tgtEl>
                                          <p:spTgt spid="51204"/>
                                        </p:tgtEl>
                                        <p:attrNameLst>
                                          <p:attrName>style.visibility</p:attrName>
                                        </p:attrNameLst>
                                      </p:cBhvr>
                                      <p:to>
                                        <p:strVal val="hidden"/>
                                      </p:to>
                                    </p:set>
                                  </p:childTnLst>
                                </p:cTn>
                              </p:par>
                              <p:par>
                                <p:cTn id="40" presetID="2" presetClass="exit" presetSubtype="4" fill="hold" nodeType="withEffect">
                                  <p:stCondLst>
                                    <p:cond delay="2000"/>
                                  </p:stCondLst>
                                  <p:childTnLst>
                                    <p:anim calcmode="lin" valueType="num">
                                      <p:cBhvr additive="base">
                                        <p:cTn id="41" dur="500"/>
                                        <p:tgtEl>
                                          <p:spTgt spid="51203"/>
                                        </p:tgtEl>
                                        <p:attrNameLst>
                                          <p:attrName>ppt_x</p:attrName>
                                        </p:attrNameLst>
                                      </p:cBhvr>
                                      <p:tavLst>
                                        <p:tav tm="0">
                                          <p:val>
                                            <p:strVal val="ppt_x"/>
                                          </p:val>
                                        </p:tav>
                                        <p:tav tm="100000">
                                          <p:val>
                                            <p:strVal val="ppt_x"/>
                                          </p:val>
                                        </p:tav>
                                      </p:tavLst>
                                    </p:anim>
                                    <p:anim calcmode="lin" valueType="num">
                                      <p:cBhvr additive="base">
                                        <p:cTn id="42" dur="500"/>
                                        <p:tgtEl>
                                          <p:spTgt spid="51203"/>
                                        </p:tgtEl>
                                        <p:attrNameLst>
                                          <p:attrName>ppt_y</p:attrName>
                                        </p:attrNameLst>
                                      </p:cBhvr>
                                      <p:tavLst>
                                        <p:tav tm="0">
                                          <p:val>
                                            <p:strVal val="ppt_y"/>
                                          </p:val>
                                        </p:tav>
                                        <p:tav tm="100000">
                                          <p:val>
                                            <p:strVal val="1+ppt_h/2"/>
                                          </p:val>
                                        </p:tav>
                                      </p:tavLst>
                                    </p:anim>
                                    <p:set>
                                      <p:cBhvr>
                                        <p:cTn id="43" dur="1" fill="hold">
                                          <p:stCondLst>
                                            <p:cond delay="499"/>
                                          </p:stCondLst>
                                        </p:cTn>
                                        <p:tgtEl>
                                          <p:spTgt spid="51203"/>
                                        </p:tgtEl>
                                        <p:attrNameLst>
                                          <p:attrName>style.visibility</p:attrName>
                                        </p:attrNameLst>
                                      </p:cBhvr>
                                      <p:to>
                                        <p:strVal val="hidden"/>
                                      </p:to>
                                    </p:set>
                                  </p:childTnLst>
                                </p:cTn>
                              </p:par>
                              <p:par>
                                <p:cTn id="44" presetID="2" presetClass="exit" presetSubtype="4" fill="hold" nodeType="withEffect">
                                  <p:stCondLst>
                                    <p:cond delay="2000"/>
                                  </p:stCondLst>
                                  <p:childTnLst>
                                    <p:anim calcmode="lin" valueType="num">
                                      <p:cBhvr additive="base">
                                        <p:cTn id="45" dur="500"/>
                                        <p:tgtEl>
                                          <p:spTgt spid="51202"/>
                                        </p:tgtEl>
                                        <p:attrNameLst>
                                          <p:attrName>ppt_x</p:attrName>
                                        </p:attrNameLst>
                                      </p:cBhvr>
                                      <p:tavLst>
                                        <p:tav tm="0">
                                          <p:val>
                                            <p:strVal val="ppt_x"/>
                                          </p:val>
                                        </p:tav>
                                        <p:tav tm="100000">
                                          <p:val>
                                            <p:strVal val="ppt_x"/>
                                          </p:val>
                                        </p:tav>
                                      </p:tavLst>
                                    </p:anim>
                                    <p:anim calcmode="lin" valueType="num">
                                      <p:cBhvr additive="base">
                                        <p:cTn id="46" dur="500"/>
                                        <p:tgtEl>
                                          <p:spTgt spid="51202"/>
                                        </p:tgtEl>
                                        <p:attrNameLst>
                                          <p:attrName>ppt_y</p:attrName>
                                        </p:attrNameLst>
                                      </p:cBhvr>
                                      <p:tavLst>
                                        <p:tav tm="0">
                                          <p:val>
                                            <p:strVal val="ppt_y"/>
                                          </p:val>
                                        </p:tav>
                                        <p:tav tm="100000">
                                          <p:val>
                                            <p:strVal val="1+ppt_h/2"/>
                                          </p:val>
                                        </p:tav>
                                      </p:tavLst>
                                    </p:anim>
                                    <p:set>
                                      <p:cBhvr>
                                        <p:cTn id="47" dur="1" fill="hold">
                                          <p:stCondLst>
                                            <p:cond delay="499"/>
                                          </p:stCondLst>
                                        </p:cTn>
                                        <p:tgtEl>
                                          <p:spTgt spid="51202"/>
                                        </p:tgtEl>
                                        <p:attrNameLst>
                                          <p:attrName>style.visibility</p:attrName>
                                        </p:attrNameLst>
                                      </p:cBhvr>
                                      <p:to>
                                        <p:strVal val="hidden"/>
                                      </p:to>
                                    </p:set>
                                  </p:childTnLst>
                                </p:cTn>
                              </p:par>
                            </p:childTnLst>
                          </p:cTn>
                        </p:par>
                        <p:par>
                          <p:cTn id="48" fill="hold">
                            <p:stCondLst>
                              <p:cond delay="4500"/>
                            </p:stCondLst>
                            <p:childTnLst>
                              <p:par>
                                <p:cTn id="49" presetID="5" presetClass="entr" presetSubtype="10" fill="hold" nodeType="afterEffect">
                                  <p:stCondLst>
                                    <p:cond delay="1500"/>
                                  </p:stCondLst>
                                  <p:childTnLst>
                                    <p:set>
                                      <p:cBhvr>
                                        <p:cTn id="50" dur="1" fill="hold">
                                          <p:stCondLst>
                                            <p:cond delay="0"/>
                                          </p:stCondLst>
                                        </p:cTn>
                                        <p:tgtEl>
                                          <p:spTgt spid="3"/>
                                        </p:tgtEl>
                                        <p:attrNameLst>
                                          <p:attrName>style.visibility</p:attrName>
                                        </p:attrNameLst>
                                      </p:cBhvr>
                                      <p:to>
                                        <p:strVal val="visible"/>
                                      </p:to>
                                    </p:set>
                                    <p:animEffect transition="in" filter="checkerboard(across)">
                                      <p:cBhvr>
                                        <p:cTn id="51" dur="500"/>
                                        <p:tgtEl>
                                          <p:spTgt spid="3"/>
                                        </p:tgtEl>
                                      </p:cBhvr>
                                    </p:animEffect>
                                  </p:childTnLst>
                                </p:cTn>
                              </p:par>
                              <p:par>
                                <p:cTn id="52" presetID="2" presetClass="exit" presetSubtype="4" fill="hold" nodeType="withEffect">
                                  <p:stCondLst>
                                    <p:cond delay="1500"/>
                                  </p:stCondLst>
                                  <p:childTnLst>
                                    <p:anim calcmode="lin" valueType="num">
                                      <p:cBhvr additive="base">
                                        <p:cTn id="53" dur="500"/>
                                        <p:tgtEl>
                                          <p:spTgt spid="17"/>
                                        </p:tgtEl>
                                        <p:attrNameLst>
                                          <p:attrName>ppt_x</p:attrName>
                                        </p:attrNameLst>
                                      </p:cBhvr>
                                      <p:tavLst>
                                        <p:tav tm="0">
                                          <p:val>
                                            <p:strVal val="ppt_x"/>
                                          </p:val>
                                        </p:tav>
                                        <p:tav tm="100000">
                                          <p:val>
                                            <p:strVal val="ppt_x"/>
                                          </p:val>
                                        </p:tav>
                                      </p:tavLst>
                                    </p:anim>
                                    <p:anim calcmode="lin" valueType="num">
                                      <p:cBhvr additive="base">
                                        <p:cTn id="54" dur="500"/>
                                        <p:tgtEl>
                                          <p:spTgt spid="17"/>
                                        </p:tgtEl>
                                        <p:attrNameLst>
                                          <p:attrName>ppt_y</p:attrName>
                                        </p:attrNameLst>
                                      </p:cBhvr>
                                      <p:tavLst>
                                        <p:tav tm="0">
                                          <p:val>
                                            <p:strVal val="ppt_y"/>
                                          </p:val>
                                        </p:tav>
                                        <p:tav tm="100000">
                                          <p:val>
                                            <p:strVal val="1+ppt_h/2"/>
                                          </p:val>
                                        </p:tav>
                                      </p:tavLst>
                                    </p:anim>
                                    <p:set>
                                      <p:cBhvr>
                                        <p:cTn id="5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2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5715000" y="2000250"/>
            <a:ext cx="2857500" cy="42862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2"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357313" y="1785938"/>
            <a:ext cx="3857625" cy="2586037"/>
          </a:xfrm>
          <a:prstGeom prst="rect">
            <a:avLst/>
          </a:prstGeom>
          <a:noFill/>
          <a:ln w="9525">
            <a:noFill/>
            <a:miter lim="800000"/>
            <a:headEnd/>
            <a:tailEnd/>
          </a:ln>
        </p:spPr>
        <p:txBody>
          <a:bodyPr anchor="ctr">
            <a:spAutoFit/>
          </a:bodyPr>
          <a:lstStyle/>
          <a:p>
            <a:pPr algn="just">
              <a:lnSpc>
                <a:spcPct val="150000"/>
              </a:lnSpc>
            </a:pPr>
            <a:r>
              <a:rPr lang="zh-CN" altLang="en-US" b="1">
                <a:solidFill>
                  <a:srgbClr val="C00000"/>
                </a:solidFill>
                <a:latin typeface="微软雅黑" pitchFamily="34" charset="-122"/>
                <a:ea typeface="微软雅黑" pitchFamily="34" charset="-122"/>
                <a:cs typeface="Times New Roman" pitchFamily="18" charset="0"/>
              </a:rPr>
              <a:t>　　认真做好“十关心，十必访”工作，建立帮困档案。 </a:t>
            </a:r>
            <a:r>
              <a:rPr lang="en-US" altLang="en-US" b="1">
                <a:solidFill>
                  <a:srgbClr val="C00000"/>
                </a:solidFill>
                <a:latin typeface="微软雅黑" pitchFamily="34" charset="-122"/>
                <a:ea typeface="微软雅黑" pitchFamily="34" charset="-122"/>
                <a:cs typeface="Times New Roman" pitchFamily="18" charset="0"/>
              </a:rPr>
              <a:t>2015</a:t>
            </a:r>
            <a:r>
              <a:rPr lang="zh-CN" altLang="en-US" b="1">
                <a:solidFill>
                  <a:srgbClr val="C00000"/>
                </a:solidFill>
                <a:latin typeface="微软雅黑" pitchFamily="34" charset="-122"/>
                <a:ea typeface="微软雅黑" pitchFamily="34" charset="-122"/>
                <a:cs typeface="Times New Roman" pitchFamily="18" charset="0"/>
              </a:rPr>
              <a:t>年，学院党政领导、工会、部门工会组织对教职工家访</a:t>
            </a:r>
            <a:r>
              <a:rPr lang="en-US" altLang="en-US" b="1">
                <a:solidFill>
                  <a:srgbClr val="C00000"/>
                </a:solidFill>
                <a:latin typeface="微软雅黑" pitchFamily="34" charset="-122"/>
                <a:ea typeface="微软雅黑" pitchFamily="34" charset="-122"/>
                <a:cs typeface="Times New Roman" pitchFamily="18" charset="0"/>
              </a:rPr>
              <a:t>56</a:t>
            </a:r>
            <a:r>
              <a:rPr lang="zh-CN" altLang="en-US" b="1">
                <a:solidFill>
                  <a:srgbClr val="C00000"/>
                </a:solidFill>
                <a:latin typeface="微软雅黑" pitchFamily="34" charset="-122"/>
                <a:ea typeface="微软雅黑" pitchFamily="34" charset="-122"/>
                <a:cs typeface="Times New Roman" pitchFamily="18" charset="0"/>
              </a:rPr>
              <a:t>人次。送上慰问金</a:t>
            </a:r>
            <a:r>
              <a:rPr lang="en-US" altLang="en-US" b="1">
                <a:solidFill>
                  <a:srgbClr val="C00000"/>
                </a:solidFill>
                <a:latin typeface="微软雅黑" pitchFamily="34" charset="-122"/>
                <a:ea typeface="微软雅黑" pitchFamily="34" charset="-122"/>
                <a:cs typeface="Times New Roman" pitchFamily="18" charset="0"/>
              </a:rPr>
              <a:t>11336</a:t>
            </a:r>
            <a:r>
              <a:rPr lang="zh-CN" altLang="en-US" b="1">
                <a:solidFill>
                  <a:srgbClr val="C00000"/>
                </a:solidFill>
                <a:latin typeface="微软雅黑" pitchFamily="34" charset="-122"/>
                <a:ea typeface="微软雅黑" pitchFamily="34" charset="-122"/>
                <a:cs typeface="Times New Roman" pitchFamily="18" charset="0"/>
              </a:rPr>
              <a:t>元。困难补助</a:t>
            </a:r>
            <a:r>
              <a:rPr lang="en-US" altLang="en-US" b="1">
                <a:solidFill>
                  <a:srgbClr val="C00000"/>
                </a:solidFill>
                <a:latin typeface="微软雅黑" pitchFamily="34" charset="-122"/>
                <a:ea typeface="微软雅黑" pitchFamily="34" charset="-122"/>
                <a:cs typeface="Times New Roman" pitchFamily="18" charset="0"/>
              </a:rPr>
              <a:t>42</a:t>
            </a:r>
            <a:r>
              <a:rPr lang="zh-CN" altLang="en-US" b="1">
                <a:solidFill>
                  <a:srgbClr val="C00000"/>
                </a:solidFill>
                <a:latin typeface="微软雅黑" pitchFamily="34" charset="-122"/>
                <a:ea typeface="微软雅黑" pitchFamily="34" charset="-122"/>
                <a:cs typeface="Times New Roman" pitchFamily="18" charset="0"/>
              </a:rPr>
              <a:t>人次。补助金额</a:t>
            </a:r>
            <a:r>
              <a:rPr lang="en-US" altLang="en-US" b="1">
                <a:solidFill>
                  <a:srgbClr val="C00000"/>
                </a:solidFill>
                <a:latin typeface="微软雅黑" pitchFamily="34" charset="-122"/>
                <a:ea typeface="微软雅黑" pitchFamily="34" charset="-122"/>
                <a:cs typeface="Times New Roman" pitchFamily="18" charset="0"/>
              </a:rPr>
              <a:t>19900</a:t>
            </a:r>
            <a:r>
              <a:rPr lang="zh-CN" altLang="en-US" b="1">
                <a:solidFill>
                  <a:srgbClr val="C00000"/>
                </a:solidFill>
                <a:latin typeface="微软雅黑" pitchFamily="34" charset="-122"/>
                <a:ea typeface="微软雅黑" pitchFamily="34" charset="-122"/>
                <a:cs typeface="Times New Roman" pitchFamily="18" charset="0"/>
              </a:rPr>
              <a:t>元。 </a:t>
            </a:r>
          </a:p>
        </p:txBody>
      </p:sp>
      <p:grpSp>
        <p:nvGrpSpPr>
          <p:cNvPr id="2" name="Group 21"/>
          <p:cNvGrpSpPr>
            <a:grpSpLocks/>
          </p:cNvGrpSpPr>
          <p:nvPr/>
        </p:nvGrpSpPr>
        <p:grpSpPr bwMode="auto">
          <a:xfrm>
            <a:off x="1357290" y="1142984"/>
            <a:ext cx="5143536" cy="559305"/>
            <a:chOff x="0" y="0"/>
            <a:chExt cx="2789" cy="330"/>
          </a:xfrm>
          <a:effectLst>
            <a:outerShdw blurRad="50800" dist="38100" dir="5400000" algn="t" rotWithShape="0">
              <a:prstClr val="black">
                <a:alpha val="40000"/>
              </a:prstClr>
            </a:outerShdw>
          </a:effectLst>
        </p:grpSpPr>
        <p:sp>
          <p:nvSpPr>
            <p:cNvPr id="20"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三、以爱心帮困为抓手，提升教职工凝聚力</a:t>
              </a:r>
              <a:endParaRPr lang="en-US" altLang="zh-CN" sz="1800" b="1" kern="0" dirty="0" smtClean="0">
                <a:solidFill>
                  <a:srgbClr val="C00000"/>
                </a:solidFill>
                <a:latin typeface="+mn-ea"/>
                <a:ea typeface="+mn-ea"/>
              </a:endParaRPr>
            </a:p>
          </p:txBody>
        </p:sp>
        <p:sp>
          <p:nvSpPr>
            <p:cNvPr id="21"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pic>
        <p:nvPicPr>
          <p:cNvPr id="53250" name="Picture 2" descr="I:\2015照片\夏送清凉关心慰问\IMG_20150731_104316.jpg"/>
          <p:cNvPicPr>
            <a:picLocks noChangeAspect="1" noChangeArrowheads="1"/>
          </p:cNvPicPr>
          <p:nvPr/>
        </p:nvPicPr>
        <p:blipFill>
          <a:blip r:embed="rId3" cstate="print"/>
          <a:srcRect/>
          <a:stretch>
            <a:fillRect/>
          </a:stretch>
        </p:blipFill>
        <p:spPr bwMode="auto">
          <a:xfrm>
            <a:off x="6000750" y="1714500"/>
            <a:ext cx="2828925" cy="1800225"/>
          </a:xfrm>
          <a:prstGeom prst="rect">
            <a:avLst/>
          </a:prstGeom>
          <a:ln>
            <a:noFill/>
          </a:ln>
          <a:effectLst>
            <a:outerShdw blurRad="292100" dist="139700" dir="2700000" algn="tl" rotWithShape="0">
              <a:srgbClr val="333333">
                <a:alpha val="65000"/>
              </a:srgbClr>
            </a:outerShdw>
          </a:effectLst>
        </p:spPr>
      </p:pic>
      <p:pic>
        <p:nvPicPr>
          <p:cNvPr id="53254" name="Picture 6" descr="H:\2015家访\IMG_8428.JPG"/>
          <p:cNvPicPr>
            <a:picLocks noChangeAspect="1" noChangeArrowheads="1"/>
          </p:cNvPicPr>
          <p:nvPr/>
        </p:nvPicPr>
        <p:blipFill>
          <a:blip r:embed="rId4" cstate="print"/>
          <a:srcRect t="30514"/>
          <a:stretch>
            <a:fillRect/>
          </a:stretch>
        </p:blipFill>
        <p:spPr bwMode="auto">
          <a:xfrm>
            <a:off x="5143500" y="3429000"/>
            <a:ext cx="3289300" cy="1714500"/>
          </a:xfrm>
          <a:prstGeom prst="rect">
            <a:avLst/>
          </a:prstGeom>
          <a:ln>
            <a:noFill/>
          </a:ln>
          <a:effectLst>
            <a:outerShdw blurRad="292100" dist="139700" dir="2700000" algn="tl" rotWithShape="0">
              <a:srgbClr val="333333">
                <a:alpha val="65000"/>
              </a:srgbClr>
            </a:outerShdw>
          </a:effectLst>
        </p:spPr>
      </p:pic>
      <p:pic>
        <p:nvPicPr>
          <p:cNvPr id="53253" name="Picture 5" descr="attachmentDownload"/>
          <p:cNvPicPr>
            <a:picLocks noChangeAspect="1" noChangeArrowheads="1"/>
          </p:cNvPicPr>
          <p:nvPr/>
        </p:nvPicPr>
        <p:blipFill>
          <a:blip r:embed="rId5" cstate="print"/>
          <a:srcRect/>
          <a:stretch>
            <a:fillRect/>
          </a:stretch>
        </p:blipFill>
        <p:spPr bwMode="auto">
          <a:xfrm>
            <a:off x="5715000" y="4714875"/>
            <a:ext cx="3429000" cy="1927225"/>
          </a:xfrm>
          <a:prstGeom prst="rect">
            <a:avLst/>
          </a:prstGeom>
          <a:ln>
            <a:noFill/>
          </a:ln>
          <a:effectLst>
            <a:outerShdw blurRad="292100" dist="139700" dir="2700000" algn="tl" rotWithShape="0">
              <a:srgbClr val="333333">
                <a:alpha val="65000"/>
              </a:srgbClr>
            </a:outerShdw>
          </a:effectLst>
        </p:spPr>
      </p:pic>
      <p:sp>
        <p:nvSpPr>
          <p:cNvPr id="13" name="Rectangle 1"/>
          <p:cNvSpPr>
            <a:spLocks noChangeArrowheads="1"/>
          </p:cNvSpPr>
          <p:nvPr/>
        </p:nvSpPr>
        <p:spPr bwMode="auto">
          <a:xfrm>
            <a:off x="1357313" y="4214813"/>
            <a:ext cx="3786187" cy="1754187"/>
          </a:xfrm>
          <a:prstGeom prst="rect">
            <a:avLst/>
          </a:prstGeom>
          <a:noFill/>
          <a:ln w="9525">
            <a:noFill/>
            <a:miter lim="800000"/>
            <a:headEnd/>
            <a:tailEnd/>
          </a:ln>
        </p:spPr>
        <p:txBody>
          <a:bodyPr anchor="ctr">
            <a:spAutoFit/>
          </a:bodyPr>
          <a:lstStyle/>
          <a:p>
            <a:pPr algn="just">
              <a:lnSpc>
                <a:spcPct val="150000"/>
              </a:lnSpc>
            </a:pPr>
            <a:r>
              <a:rPr lang="zh-CN" altLang="en-US" b="1">
                <a:solidFill>
                  <a:srgbClr val="C00000"/>
                </a:solidFill>
                <a:latin typeface="微软雅黑" pitchFamily="34" charset="-122"/>
                <a:ea typeface="微软雅黑" pitchFamily="34" charset="-122"/>
                <a:cs typeface="Times New Roman" pitchFamily="18" charset="0"/>
              </a:rPr>
              <a:t>　　做好全体教职工医保（平安保险、市总工会职工保障计划）续保工作。一年来理赔职工人数</a:t>
            </a:r>
            <a:r>
              <a:rPr lang="en-US" altLang="en-US" b="1">
                <a:solidFill>
                  <a:srgbClr val="C00000"/>
                </a:solidFill>
                <a:latin typeface="微软雅黑" pitchFamily="34" charset="-122"/>
                <a:ea typeface="微软雅黑" pitchFamily="34" charset="-122"/>
                <a:cs typeface="Times New Roman" pitchFamily="18" charset="0"/>
              </a:rPr>
              <a:t>120</a:t>
            </a:r>
            <a:r>
              <a:rPr lang="zh-CN" altLang="en-US" b="1">
                <a:solidFill>
                  <a:srgbClr val="C00000"/>
                </a:solidFill>
                <a:latin typeface="微软雅黑" pitchFamily="34" charset="-122"/>
                <a:ea typeface="微软雅黑" pitchFamily="34" charset="-122"/>
                <a:cs typeface="Times New Roman" pitchFamily="18" charset="0"/>
              </a:rPr>
              <a:t>人次，理赔金额</a:t>
            </a:r>
            <a:r>
              <a:rPr lang="en-US" altLang="en-US" b="1">
                <a:solidFill>
                  <a:srgbClr val="C00000"/>
                </a:solidFill>
                <a:latin typeface="微软雅黑" pitchFamily="34" charset="-122"/>
                <a:ea typeface="微软雅黑" pitchFamily="34" charset="-122"/>
                <a:cs typeface="Times New Roman" pitchFamily="18" charset="0"/>
              </a:rPr>
              <a:t>47190</a:t>
            </a:r>
            <a:r>
              <a:rPr lang="zh-CN" altLang="en-US" b="1">
                <a:solidFill>
                  <a:srgbClr val="C00000"/>
                </a:solidFill>
                <a:latin typeface="微软雅黑" pitchFamily="34" charset="-122"/>
                <a:ea typeface="微软雅黑" pitchFamily="34" charset="-122"/>
                <a:cs typeface="Times New Roman" pitchFamily="18" charset="0"/>
              </a:rPr>
              <a:t>元。 </a:t>
            </a:r>
          </a:p>
        </p:txBody>
      </p:sp>
      <p:sp>
        <p:nvSpPr>
          <p:cNvPr id="14" name="矩形 13"/>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up)">
                                      <p:cBhvr>
                                        <p:cTn id="11" dur="500"/>
                                        <p:tgtEl>
                                          <p:spTgt spid="1229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3250"/>
                                        </p:tgtEl>
                                        <p:attrNameLst>
                                          <p:attrName>style.visibility</p:attrName>
                                        </p:attrNameLst>
                                      </p:cBhvr>
                                      <p:to>
                                        <p:strVal val="visible"/>
                                      </p:to>
                                    </p:set>
                                    <p:animEffect transition="in" filter="checkerboard(across)">
                                      <p:cBhvr>
                                        <p:cTn id="15" dur="500"/>
                                        <p:tgtEl>
                                          <p:spTgt spid="53250"/>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53254"/>
                                        </p:tgtEl>
                                        <p:attrNameLst>
                                          <p:attrName>style.visibility</p:attrName>
                                        </p:attrNameLst>
                                      </p:cBhvr>
                                      <p:to>
                                        <p:strVal val="visible"/>
                                      </p:to>
                                    </p:set>
                                    <p:anim calcmode="lin" valueType="num">
                                      <p:cBhvr>
                                        <p:cTn id="18" dur="500" fill="hold"/>
                                        <p:tgtEl>
                                          <p:spTgt spid="53254"/>
                                        </p:tgtEl>
                                        <p:attrNameLst>
                                          <p:attrName>ppt_w</p:attrName>
                                        </p:attrNameLst>
                                      </p:cBhvr>
                                      <p:tavLst>
                                        <p:tav tm="0">
                                          <p:val>
                                            <p:fltVal val="0"/>
                                          </p:val>
                                        </p:tav>
                                        <p:tav tm="100000">
                                          <p:val>
                                            <p:strVal val="#ppt_w"/>
                                          </p:val>
                                        </p:tav>
                                      </p:tavLst>
                                    </p:anim>
                                    <p:anim calcmode="lin" valueType="num">
                                      <p:cBhvr>
                                        <p:cTn id="19" dur="500" fill="hold"/>
                                        <p:tgtEl>
                                          <p:spTgt spid="53254"/>
                                        </p:tgtEl>
                                        <p:attrNameLst>
                                          <p:attrName>ppt_h</p:attrName>
                                        </p:attrNameLst>
                                      </p:cBhvr>
                                      <p:tavLst>
                                        <p:tav tm="0">
                                          <p:val>
                                            <p:fltVal val="0"/>
                                          </p:val>
                                        </p:tav>
                                        <p:tav tm="100000">
                                          <p:val>
                                            <p:strVal val="#ppt_h"/>
                                          </p:val>
                                        </p:tav>
                                      </p:tavLst>
                                    </p:anim>
                                    <p:anim calcmode="lin" valueType="num">
                                      <p:cBhvr>
                                        <p:cTn id="20" dur="500" fill="hold"/>
                                        <p:tgtEl>
                                          <p:spTgt spid="53254"/>
                                        </p:tgtEl>
                                        <p:attrNameLst>
                                          <p:attrName>style.rotation</p:attrName>
                                        </p:attrNameLst>
                                      </p:cBhvr>
                                      <p:tavLst>
                                        <p:tav tm="0">
                                          <p:val>
                                            <p:fltVal val="360"/>
                                          </p:val>
                                        </p:tav>
                                        <p:tav tm="100000">
                                          <p:val>
                                            <p:fltVal val="0"/>
                                          </p:val>
                                        </p:tav>
                                      </p:tavLst>
                                    </p:anim>
                                    <p:animEffect transition="in" filter="fade">
                                      <p:cBhvr>
                                        <p:cTn id="21" dur="500"/>
                                        <p:tgtEl>
                                          <p:spTgt spid="53254"/>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53253"/>
                                        </p:tgtEl>
                                        <p:attrNameLst>
                                          <p:attrName>style.visibility</p:attrName>
                                        </p:attrNameLst>
                                      </p:cBhvr>
                                      <p:to>
                                        <p:strVal val="visible"/>
                                      </p:to>
                                    </p:set>
                                    <p:anim calcmode="lin" valueType="num">
                                      <p:cBhvr>
                                        <p:cTn id="24" dur="500" fill="hold"/>
                                        <p:tgtEl>
                                          <p:spTgt spid="53253"/>
                                        </p:tgtEl>
                                        <p:attrNameLst>
                                          <p:attrName>ppt_w</p:attrName>
                                        </p:attrNameLst>
                                      </p:cBhvr>
                                      <p:tavLst>
                                        <p:tav tm="0">
                                          <p:val>
                                            <p:fltVal val="0"/>
                                          </p:val>
                                        </p:tav>
                                        <p:tav tm="100000">
                                          <p:val>
                                            <p:strVal val="#ppt_w"/>
                                          </p:val>
                                        </p:tav>
                                      </p:tavLst>
                                    </p:anim>
                                    <p:anim calcmode="lin" valueType="num">
                                      <p:cBhvr>
                                        <p:cTn id="25" dur="500" fill="hold"/>
                                        <p:tgtEl>
                                          <p:spTgt spid="53253"/>
                                        </p:tgtEl>
                                        <p:attrNameLst>
                                          <p:attrName>ppt_h</p:attrName>
                                        </p:attrNameLst>
                                      </p:cBhvr>
                                      <p:tavLst>
                                        <p:tav tm="0">
                                          <p:val>
                                            <p:fltVal val="0"/>
                                          </p:val>
                                        </p:tav>
                                        <p:tav tm="100000">
                                          <p:val>
                                            <p:strVal val="#ppt_h"/>
                                          </p:val>
                                        </p:tav>
                                      </p:tavLst>
                                    </p:anim>
                                    <p:anim calcmode="lin" valueType="num">
                                      <p:cBhvr>
                                        <p:cTn id="26" dur="500" fill="hold"/>
                                        <p:tgtEl>
                                          <p:spTgt spid="53253"/>
                                        </p:tgtEl>
                                        <p:attrNameLst>
                                          <p:attrName>style.rotation</p:attrName>
                                        </p:attrNameLst>
                                      </p:cBhvr>
                                      <p:tavLst>
                                        <p:tav tm="0">
                                          <p:val>
                                            <p:fltVal val="360"/>
                                          </p:val>
                                        </p:tav>
                                        <p:tav tm="100000">
                                          <p:val>
                                            <p:fltVal val="0"/>
                                          </p:val>
                                        </p:tav>
                                      </p:tavLst>
                                    </p:anim>
                                    <p:animEffect transition="in" filter="fade">
                                      <p:cBhvr>
                                        <p:cTn id="27" dur="500"/>
                                        <p:tgtEl>
                                          <p:spTgt spid="5325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6215063" y="2000250"/>
            <a:ext cx="2071687" cy="42862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2466" name="Picture 2" descr="I:\2015年工会工作照片\送生日蛋糕.jpg"/>
          <p:cNvPicPr>
            <a:picLocks noChangeAspect="1" noChangeArrowheads="1"/>
          </p:cNvPicPr>
          <p:nvPr/>
        </p:nvPicPr>
        <p:blipFill>
          <a:blip r:embed="rId2" cstate="print"/>
          <a:srcRect/>
          <a:stretch>
            <a:fillRect/>
          </a:stretch>
        </p:blipFill>
        <p:spPr bwMode="auto">
          <a:xfrm>
            <a:off x="5214938" y="2857500"/>
            <a:ext cx="3673475" cy="2214563"/>
          </a:xfrm>
          <a:prstGeom prst="rect">
            <a:avLst/>
          </a:prstGeom>
          <a:ln>
            <a:noFill/>
          </a:ln>
          <a:effectLst>
            <a:outerShdw blurRad="292100" dist="139700" dir="2700000" algn="tl" rotWithShape="0">
              <a:srgbClr val="333333">
                <a:alpha val="65000"/>
              </a:srgbClr>
            </a:outerShdw>
          </a:effectLst>
        </p:spPr>
      </p:pic>
      <p:cxnSp>
        <p:nvCxnSpPr>
          <p:cNvPr id="6" name="直接连接符 5"/>
          <p:cNvCxnSpPr/>
          <p:nvPr/>
        </p:nvCxnSpPr>
        <p:spPr>
          <a:xfrm>
            <a:off x="1000125" y="927100"/>
            <a:ext cx="8143875"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descr="工会标志.gif"/>
          <p:cNvPicPr>
            <a:picLocks noChangeAspect="1"/>
          </p:cNvPicPr>
          <p:nvPr/>
        </p:nvPicPr>
        <p:blipFill>
          <a:blip r:embed="rId3" cstate="print"/>
          <a:stretch>
            <a:fillRect/>
          </a:stretch>
        </p:blipFill>
        <p:spPr bwMode="auto">
          <a:xfrm>
            <a:off x="642938" y="285750"/>
            <a:ext cx="642937" cy="642938"/>
          </a:xfrm>
          <a:prstGeom prst="rect">
            <a:avLst/>
          </a:prstGeom>
          <a:ln>
            <a:noFill/>
          </a:ln>
          <a:effectLst>
            <a:outerShdw blurRad="292100" dist="139700" dir="2700000" algn="tl" rotWithShape="0">
              <a:srgbClr val="333333">
                <a:alpha val="65000"/>
              </a:srgbClr>
            </a:outerShdw>
          </a:effectLst>
        </p:spPr>
      </p:pic>
      <p:sp>
        <p:nvSpPr>
          <p:cNvPr id="12293" name="Rectangle 1"/>
          <p:cNvSpPr>
            <a:spLocks noChangeArrowheads="1"/>
          </p:cNvSpPr>
          <p:nvPr/>
        </p:nvSpPr>
        <p:spPr bwMode="auto">
          <a:xfrm>
            <a:off x="1285875" y="2835275"/>
            <a:ext cx="3571875" cy="2308225"/>
          </a:xfrm>
          <a:prstGeom prst="rect">
            <a:avLst/>
          </a:prstGeom>
          <a:noFill/>
          <a:ln w="9525">
            <a:noFill/>
            <a:miter lim="800000"/>
            <a:headEnd/>
            <a:tailEnd/>
          </a:ln>
        </p:spPr>
        <p:txBody>
          <a:bodyPr anchor="ctr">
            <a:spAutoFit/>
          </a:bodyPr>
          <a:lstStyle/>
          <a:p>
            <a:pPr algn="just">
              <a:lnSpc>
                <a:spcPct val="150000"/>
              </a:lnSpc>
            </a:pPr>
            <a:r>
              <a:rPr lang="zh-CN" altLang="en-US" sz="1600" b="1">
                <a:solidFill>
                  <a:srgbClr val="C00000"/>
                </a:solidFill>
                <a:latin typeface="微软雅黑" pitchFamily="34" charset="-122"/>
                <a:ea typeface="微软雅黑" pitchFamily="34" charset="-122"/>
                <a:cs typeface="Times New Roman" pitchFamily="18" charset="0"/>
              </a:rPr>
              <a:t>　　关心教职工由点到面，认真做好每月学院教职工生日慰问工作，送上一个蛋糕，附上一份祝福，感觉大家庭的温暖。今年，在学院大力支持下，对原有“爱心妈咪小屋”进行了重新规划和搬迁，增强了私密性。 </a:t>
            </a:r>
          </a:p>
        </p:txBody>
      </p:sp>
      <p:grpSp>
        <p:nvGrpSpPr>
          <p:cNvPr id="2" name="Group 21"/>
          <p:cNvGrpSpPr>
            <a:grpSpLocks/>
          </p:cNvGrpSpPr>
          <p:nvPr/>
        </p:nvGrpSpPr>
        <p:grpSpPr bwMode="auto">
          <a:xfrm>
            <a:off x="1357290" y="1142984"/>
            <a:ext cx="5143536" cy="559305"/>
            <a:chOff x="0" y="0"/>
            <a:chExt cx="2789" cy="330"/>
          </a:xfrm>
          <a:effectLst>
            <a:outerShdw blurRad="50800" dist="38100" dir="5400000" algn="t" rotWithShape="0">
              <a:prstClr val="black">
                <a:alpha val="40000"/>
              </a:prstClr>
            </a:outerShdw>
          </a:effectLst>
        </p:grpSpPr>
        <p:sp>
          <p:nvSpPr>
            <p:cNvPr id="20" name="AutoShape 50"/>
            <p:cNvSpPr>
              <a:spLocks noChangeArrowheads="1"/>
            </p:cNvSpPr>
            <p:nvPr/>
          </p:nvSpPr>
          <p:spPr bwMode="auto">
            <a:xfrm>
              <a:off x="0" y="0"/>
              <a:ext cx="2789" cy="330"/>
            </a:xfrm>
            <a:prstGeom prst="roundRect">
              <a:avLst>
                <a:gd name="adj" fmla="val 50000"/>
              </a:avLst>
            </a:prstGeom>
            <a:gradFill rotWithShape="1">
              <a:gsLst>
                <a:gs pos="0">
                  <a:srgbClr val="9CADC8"/>
                </a:gs>
                <a:gs pos="100000">
                  <a:srgbClr val="FFFFFF"/>
                </a:gs>
              </a:gsLst>
              <a:lin ang="5400000" scaled="1"/>
            </a:gradFill>
            <a:ln w="19050">
              <a:solidFill>
                <a:srgbClr val="FFFFFF"/>
              </a:solidFill>
              <a:round/>
              <a:headEnd/>
              <a:tailEnd/>
            </a:ln>
          </p:spPr>
          <p:txBody>
            <a:bodyPr wrap="none" lIns="342000" tIns="36000" bIns="360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r>
                <a:rPr lang="zh-CN" altLang="en-US" sz="1800" b="1" dirty="0" smtClean="0">
                  <a:solidFill>
                    <a:srgbClr val="C00000"/>
                  </a:solidFill>
                  <a:latin typeface="+mn-ea"/>
                  <a:ea typeface="+mn-ea"/>
                </a:rPr>
                <a:t>三、以爱心帮困为抓手，提升教职工凝聚力</a:t>
              </a:r>
              <a:endParaRPr lang="en-US" altLang="zh-CN" sz="1800" b="1" kern="0" dirty="0" smtClean="0">
                <a:solidFill>
                  <a:srgbClr val="C00000"/>
                </a:solidFill>
                <a:latin typeface="+mn-ea"/>
                <a:ea typeface="+mn-ea"/>
              </a:endParaRPr>
            </a:p>
          </p:txBody>
        </p:sp>
        <p:sp>
          <p:nvSpPr>
            <p:cNvPr id="21" name="AutoShape 51"/>
            <p:cNvSpPr>
              <a:spLocks noChangeArrowheads="1"/>
            </p:cNvSpPr>
            <p:nvPr/>
          </p:nvSpPr>
          <p:spPr bwMode="auto">
            <a:xfrm>
              <a:off x="91" y="18"/>
              <a:ext cx="2611" cy="15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extLst>
          </p:spPr>
          <p:txBody>
            <a:bodyPr wrap="none" lIns="342000" tIns="190800" anchor="ctr"/>
            <a:lstStyle>
              <a:lvl1pPr eaLnBrk="0" hangingPunct="0">
                <a:spcBef>
                  <a:spcPct val="20000"/>
                </a:spcBef>
                <a:buChar char="•"/>
                <a:defRPr sz="3200">
                  <a:solidFill>
                    <a:schemeClr val="tx1"/>
                  </a:solidFill>
                  <a:latin typeface="Gulim" pitchFamily="34" charset="-127"/>
                  <a:ea typeface="Gulim" pitchFamily="34" charset="-127"/>
                </a:defRPr>
              </a:lvl1pPr>
              <a:lvl2pPr marL="742950" indent="-285750" eaLnBrk="0" hangingPunct="0">
                <a:spcBef>
                  <a:spcPct val="20000"/>
                </a:spcBef>
                <a:buChar char="–"/>
                <a:defRPr sz="2800">
                  <a:solidFill>
                    <a:schemeClr val="tx1"/>
                  </a:solidFill>
                  <a:latin typeface="Gulim" pitchFamily="34" charset="-127"/>
                  <a:ea typeface="Gulim" pitchFamily="34" charset="-127"/>
                </a:defRPr>
              </a:lvl2pPr>
              <a:lvl3pPr marL="1143000" indent="-228600" eaLnBrk="0" hangingPunct="0">
                <a:spcBef>
                  <a:spcPct val="20000"/>
                </a:spcBef>
                <a:buChar char="•"/>
                <a:defRPr sz="2400">
                  <a:solidFill>
                    <a:schemeClr val="tx1"/>
                  </a:solidFill>
                  <a:latin typeface="Gulim" pitchFamily="34" charset="-127"/>
                  <a:ea typeface="Gulim" pitchFamily="34" charset="-127"/>
                </a:defRPr>
              </a:lvl3pPr>
              <a:lvl4pPr marL="1600200" indent="-228600" eaLnBrk="0" hangingPunct="0">
                <a:spcBef>
                  <a:spcPct val="20000"/>
                </a:spcBef>
                <a:buChar char="–"/>
                <a:defRPr sz="2000">
                  <a:solidFill>
                    <a:schemeClr val="tx1"/>
                  </a:solidFill>
                  <a:latin typeface="Gulim" pitchFamily="34" charset="-127"/>
                  <a:ea typeface="Gulim" pitchFamily="34" charset="-127"/>
                </a:defRPr>
              </a:lvl4pPr>
              <a:lvl5pPr marL="2057400" indent="-228600" eaLnBrk="0" hangingPunct="0">
                <a:spcBef>
                  <a:spcPct val="20000"/>
                </a:spcBef>
                <a:buChar char="»"/>
                <a:defRPr sz="2000">
                  <a:solidFill>
                    <a:schemeClr val="tx1"/>
                  </a:solidFill>
                  <a:latin typeface="Gulim" pitchFamily="34" charset="-127"/>
                  <a:ea typeface="Gulim" pitchFamily="34" charset="-127"/>
                </a:defRPr>
              </a:lvl5pPr>
              <a:lvl6pPr marL="25146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6pPr>
              <a:lvl7pPr marL="29718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7pPr>
              <a:lvl8pPr marL="34290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8pPr>
              <a:lvl9pPr marL="3886200" indent="-228600" eaLnBrk="0" fontAlgn="base" latinLnBrk="1" hangingPunct="0">
                <a:spcBef>
                  <a:spcPct val="20000"/>
                </a:spcBef>
                <a:spcAft>
                  <a:spcPct val="0"/>
                </a:spcAft>
                <a:buChar char="»"/>
                <a:defRPr sz="2000">
                  <a:solidFill>
                    <a:schemeClr val="tx1"/>
                  </a:solidFill>
                  <a:latin typeface="Gulim" pitchFamily="34" charset="-127"/>
                  <a:ea typeface="Gulim" pitchFamily="34" charset="-127"/>
                </a:defRPr>
              </a:lvl9pPr>
            </a:lstStyle>
            <a:p>
              <a:pPr eaLnBrk="1" fontAlgn="auto" latinLnBrk="1" hangingPunct="1">
                <a:spcBef>
                  <a:spcPct val="0"/>
                </a:spcBef>
                <a:spcAft>
                  <a:spcPts val="0"/>
                </a:spcAft>
                <a:buFontTx/>
                <a:buNone/>
                <a:defRPr/>
              </a:pPr>
              <a:endParaRPr lang="ko-KR" altLang="en-US" sz="1800" kern="0" smtClean="0">
                <a:solidFill>
                  <a:srgbClr val="000000"/>
                </a:solidFill>
              </a:endParaRPr>
            </a:p>
          </p:txBody>
        </p:sp>
      </p:grpSp>
      <p:grpSp>
        <p:nvGrpSpPr>
          <p:cNvPr id="3" name="组合 14"/>
          <p:cNvGrpSpPr>
            <a:grpSpLocks/>
          </p:cNvGrpSpPr>
          <p:nvPr/>
        </p:nvGrpSpPr>
        <p:grpSpPr bwMode="auto">
          <a:xfrm>
            <a:off x="5857875" y="2286000"/>
            <a:ext cx="2714625" cy="3500438"/>
            <a:chOff x="785786" y="3643314"/>
            <a:chExt cx="2714644" cy="3500462"/>
          </a:xfrm>
        </p:grpSpPr>
        <p:pic>
          <p:nvPicPr>
            <p:cNvPr id="19466" name="Picture 10" descr="I:\2015年工会工作照片\IMG_1844.JPG"/>
            <p:cNvPicPr>
              <a:picLocks noChangeAspect="1" noChangeArrowheads="1"/>
            </p:cNvPicPr>
            <p:nvPr/>
          </p:nvPicPr>
          <p:blipFill>
            <a:blip r:embed="rId4" cstate="print"/>
            <a:srcRect/>
            <a:stretch>
              <a:fillRect/>
            </a:stretch>
          </p:blipFill>
          <p:spPr bwMode="auto">
            <a:xfrm>
              <a:off x="785786" y="5500702"/>
              <a:ext cx="2714644" cy="1643074"/>
            </a:xfrm>
            <a:prstGeom prst="rect">
              <a:avLst/>
            </a:prstGeom>
            <a:ln>
              <a:noFill/>
            </a:ln>
            <a:effectLst>
              <a:outerShdw blurRad="292100" dist="139700" dir="2700000" algn="tl" rotWithShape="0">
                <a:srgbClr val="333333">
                  <a:alpha val="65000"/>
                </a:srgbClr>
              </a:outerShdw>
            </a:effectLst>
          </p:spPr>
        </p:pic>
        <p:pic>
          <p:nvPicPr>
            <p:cNvPr id="16395" name="Picture 12" descr="I:\2015年工会工作照片\IMG_1843.JPG"/>
            <p:cNvPicPr>
              <a:picLocks noChangeAspect="1" noChangeArrowheads="1"/>
            </p:cNvPicPr>
            <p:nvPr/>
          </p:nvPicPr>
          <p:blipFill>
            <a:blip r:embed="rId5" cstate="print"/>
            <a:srcRect/>
            <a:stretch>
              <a:fillRect/>
            </a:stretch>
          </p:blipFill>
          <p:spPr bwMode="auto">
            <a:xfrm>
              <a:off x="785786" y="3643314"/>
              <a:ext cx="2700000" cy="1800000"/>
            </a:xfrm>
            <a:prstGeom prst="rect">
              <a:avLst/>
            </a:prstGeom>
            <a:noFill/>
            <a:ln w="9525">
              <a:noFill/>
              <a:miter lim="800000"/>
              <a:headEnd/>
              <a:tailEnd/>
            </a:ln>
          </p:spPr>
        </p:pic>
      </p:grpSp>
      <p:sp>
        <p:nvSpPr>
          <p:cNvPr id="16" name="矩形 15"/>
          <p:cNvSpPr/>
          <p:nvPr/>
        </p:nvSpPr>
        <p:spPr>
          <a:xfrm>
            <a:off x="1428750" y="395288"/>
            <a:ext cx="6858000" cy="461962"/>
          </a:xfrm>
          <a:prstGeom prst="rect">
            <a:avLst/>
          </a:prstGeom>
        </p:spPr>
        <p:txBody>
          <a:bodyPr>
            <a:spAutoFit/>
          </a:bodyPr>
          <a:lstStyle/>
          <a:p>
            <a:pPr algn="ctr">
              <a:defRPr/>
            </a:pPr>
            <a:r>
              <a:rPr lang="zh-CN" altLang="en-US" sz="2400" b="1" dirty="0">
                <a:solidFill>
                  <a:srgbClr val="C00000"/>
                </a:solidFill>
                <a:effectLst>
                  <a:outerShdw blurRad="38100" dist="38100" dir="2700000" algn="tl">
                    <a:srgbClr val="000000">
                      <a:alpha val="43137"/>
                    </a:srgbClr>
                  </a:outerShdw>
                </a:effectLst>
                <a:latin typeface="黑体" pitchFamily="49" charset="-122"/>
                <a:ea typeface="黑体" pitchFamily="49" charset="-122"/>
              </a:rPr>
              <a:t>上海工程技术大学高等职业技术学院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up)">
                                      <p:cBhvr>
                                        <p:cTn id="7" dur="500"/>
                                        <p:tgtEl>
                                          <p:spTgt spid="1229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blinds(horizontal)">
                                      <p:cBhvr>
                                        <p:cTn id="11" dur="500"/>
                                        <p:tgtEl>
                                          <p:spTgt spid="6246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linds(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2" presetClass="exit" presetSubtype="4" fill="hold" nodeType="withEffect">
                                  <p:stCondLst>
                                    <p:cond delay="0"/>
                                  </p:stCondLst>
                                  <p:childTnLst>
                                    <p:anim calcmode="lin" valueType="num">
                                      <p:cBhvr additive="base">
                                        <p:cTn id="21" dur="500"/>
                                        <p:tgtEl>
                                          <p:spTgt spid="62466"/>
                                        </p:tgtEl>
                                        <p:attrNameLst>
                                          <p:attrName>ppt_x</p:attrName>
                                        </p:attrNameLst>
                                      </p:cBhvr>
                                      <p:tavLst>
                                        <p:tav tm="0">
                                          <p:val>
                                            <p:strVal val="ppt_x"/>
                                          </p:val>
                                        </p:tav>
                                        <p:tav tm="100000">
                                          <p:val>
                                            <p:strVal val="ppt_x"/>
                                          </p:val>
                                        </p:tav>
                                      </p:tavLst>
                                    </p:anim>
                                    <p:anim calcmode="lin" valueType="num">
                                      <p:cBhvr additive="base">
                                        <p:cTn id="22" dur="500"/>
                                        <p:tgtEl>
                                          <p:spTgt spid="62466"/>
                                        </p:tgtEl>
                                        <p:attrNameLst>
                                          <p:attrName>ppt_y</p:attrName>
                                        </p:attrNameLst>
                                      </p:cBhvr>
                                      <p:tavLst>
                                        <p:tav tm="0">
                                          <p:val>
                                            <p:strVal val="ppt_y"/>
                                          </p:val>
                                        </p:tav>
                                        <p:tav tm="100000">
                                          <p:val>
                                            <p:strVal val="1+ppt_h/2"/>
                                          </p:val>
                                        </p:tav>
                                      </p:tavLst>
                                    </p:anim>
                                    <p:set>
                                      <p:cBhvr>
                                        <p:cTn id="23" dur="1" fill="hold">
                                          <p:stCondLst>
                                            <p:cond delay="499"/>
                                          </p:stCondLst>
                                        </p:cTn>
                                        <p:tgtEl>
                                          <p:spTgt spid="62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29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1837</TotalTime>
  <Words>804</Words>
  <Application>Microsoft Office PowerPoint</Application>
  <PresentationFormat>全屏显示(4:3)</PresentationFormat>
  <Paragraphs>69</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Gill Sans MT</vt:lpstr>
      <vt:lpstr>华文中宋</vt:lpstr>
      <vt:lpstr>Wingdings 2</vt:lpstr>
      <vt:lpstr>Verdana</vt:lpstr>
      <vt:lpstr>Calibri</vt:lpstr>
      <vt:lpstr>微软雅黑</vt:lpstr>
      <vt:lpstr>黑体</vt:lpstr>
      <vt:lpstr>Times New Roman</vt:lpstr>
      <vt:lpstr>Gulim</vt:lpstr>
      <vt:lpstr>仿宋_GB2312</vt:lpstr>
      <vt:lpstr>夏至</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Company>幸福的家</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沈国平</dc:creator>
  <cp:lastModifiedBy>User</cp:lastModifiedBy>
  <cp:revision>291</cp:revision>
  <dcterms:created xsi:type="dcterms:W3CDTF">2013-12-17T12:07:10Z</dcterms:created>
  <dcterms:modified xsi:type="dcterms:W3CDTF">2016-01-25T04:55:25Z</dcterms:modified>
</cp:coreProperties>
</file>