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3"/>
  </p:notesMasterIdLst>
  <p:handoutMasterIdLst>
    <p:handoutMasterId r:id="rId14"/>
  </p:handoutMasterIdLst>
  <p:sldIdLst>
    <p:sldId id="768" r:id="rId2"/>
    <p:sldId id="770" r:id="rId3"/>
    <p:sldId id="1013" r:id="rId4"/>
    <p:sldId id="1015" r:id="rId5"/>
    <p:sldId id="1041" r:id="rId6"/>
    <p:sldId id="1016" r:id="rId7"/>
    <p:sldId id="1018" r:id="rId8"/>
    <p:sldId id="1040" r:id="rId9"/>
    <p:sldId id="1042" r:id="rId10"/>
    <p:sldId id="1011" r:id="rId11"/>
    <p:sldId id="1037" r:id="rId12"/>
  </p:sldIdLst>
  <p:sldSz cx="9144000" cy="6858000" type="screen4x3"/>
  <p:notesSz cx="6858000" cy="9144000"/>
  <p:defaultTextStyle>
    <a:defPPr>
      <a:defRPr lang="zh-CN"/>
    </a:defPPr>
    <a:lvl1pPr marL="0" algn="l" defTabSz="1023595" rtl="0" eaLnBrk="1" latinLnBrk="0" hangingPunct="1">
      <a:defRPr sz="2000" kern="1200">
        <a:solidFill>
          <a:schemeClr val="tx1"/>
        </a:solidFill>
        <a:latin typeface="+mn-lt"/>
        <a:ea typeface="+mn-ea"/>
        <a:cs typeface="+mn-cs"/>
      </a:defRPr>
    </a:lvl1pPr>
    <a:lvl2pPr marL="512064" algn="l" defTabSz="1023595" rtl="0" eaLnBrk="1" latinLnBrk="0" hangingPunct="1">
      <a:defRPr sz="2000" kern="1200">
        <a:solidFill>
          <a:schemeClr val="tx1"/>
        </a:solidFill>
        <a:latin typeface="+mn-lt"/>
        <a:ea typeface="+mn-ea"/>
        <a:cs typeface="+mn-cs"/>
      </a:defRPr>
    </a:lvl2pPr>
    <a:lvl3pPr marL="1024128" algn="l" defTabSz="1023595" rtl="0" eaLnBrk="1" latinLnBrk="0" hangingPunct="1">
      <a:defRPr sz="2000" kern="1200">
        <a:solidFill>
          <a:schemeClr val="tx1"/>
        </a:solidFill>
        <a:latin typeface="+mn-lt"/>
        <a:ea typeface="+mn-ea"/>
        <a:cs typeface="+mn-cs"/>
      </a:defRPr>
    </a:lvl3pPr>
    <a:lvl4pPr marL="1536192" algn="l" defTabSz="1023595" rtl="0" eaLnBrk="1" latinLnBrk="0" hangingPunct="1">
      <a:defRPr sz="2000" kern="1200">
        <a:solidFill>
          <a:schemeClr val="tx1"/>
        </a:solidFill>
        <a:latin typeface="+mn-lt"/>
        <a:ea typeface="+mn-ea"/>
        <a:cs typeface="+mn-cs"/>
      </a:defRPr>
    </a:lvl4pPr>
    <a:lvl5pPr marL="2048256" algn="l" defTabSz="1023595" rtl="0" eaLnBrk="1" latinLnBrk="0" hangingPunct="1">
      <a:defRPr sz="2000" kern="1200">
        <a:solidFill>
          <a:schemeClr val="tx1"/>
        </a:solidFill>
        <a:latin typeface="+mn-lt"/>
        <a:ea typeface="+mn-ea"/>
        <a:cs typeface="+mn-cs"/>
      </a:defRPr>
    </a:lvl5pPr>
    <a:lvl6pPr marL="2560320" algn="l" defTabSz="1023595" rtl="0" eaLnBrk="1" latinLnBrk="0" hangingPunct="1">
      <a:defRPr sz="2000" kern="1200">
        <a:solidFill>
          <a:schemeClr val="tx1"/>
        </a:solidFill>
        <a:latin typeface="+mn-lt"/>
        <a:ea typeface="+mn-ea"/>
        <a:cs typeface="+mn-cs"/>
      </a:defRPr>
    </a:lvl6pPr>
    <a:lvl7pPr marL="3072384" algn="l" defTabSz="1023595" rtl="0" eaLnBrk="1" latinLnBrk="0" hangingPunct="1">
      <a:defRPr sz="2000" kern="1200">
        <a:solidFill>
          <a:schemeClr val="tx1"/>
        </a:solidFill>
        <a:latin typeface="+mn-lt"/>
        <a:ea typeface="+mn-ea"/>
        <a:cs typeface="+mn-cs"/>
      </a:defRPr>
    </a:lvl7pPr>
    <a:lvl8pPr marL="3584448" algn="l" defTabSz="1023595" rtl="0" eaLnBrk="1" latinLnBrk="0" hangingPunct="1">
      <a:defRPr sz="2000" kern="1200">
        <a:solidFill>
          <a:schemeClr val="tx1"/>
        </a:solidFill>
        <a:latin typeface="+mn-lt"/>
        <a:ea typeface="+mn-ea"/>
        <a:cs typeface="+mn-cs"/>
      </a:defRPr>
    </a:lvl8pPr>
    <a:lvl9pPr marL="4096512" algn="l" defTabSz="1023595" rtl="0" eaLnBrk="1" latinLnBrk="0" hangingPunct="1">
      <a:defRPr sz="20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作"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212FB9"/>
    <a:srgbClr val="000000"/>
    <a:srgbClr val="2446A4"/>
    <a:srgbClr val="F78279"/>
    <a:srgbClr val="1C3680"/>
    <a:srgbClr val="1627C4"/>
    <a:srgbClr val="D4CAB6"/>
    <a:srgbClr val="A58F63"/>
    <a:srgbClr val="C3B4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836" autoAdjust="0"/>
  </p:normalViewPr>
  <p:slideViewPr>
    <p:cSldViewPr>
      <p:cViewPr>
        <p:scale>
          <a:sx n="69" d="100"/>
          <a:sy n="69" d="100"/>
        </p:scale>
        <p:origin x="-1416" y="-48"/>
      </p:cViewPr>
      <p:guideLst>
        <p:guide orient="horz" pos="1071"/>
        <p:guide pos="634"/>
      </p:guideLst>
    </p:cSldViewPr>
  </p:slideViewPr>
  <p:notesTextViewPr>
    <p:cViewPr>
      <p:scale>
        <a:sx n="100" d="100"/>
        <a:sy n="100" d="100"/>
      </p:scale>
      <p:origin x="0" y="0"/>
    </p:cViewPr>
  </p:notesTextViewPr>
  <p:sorterViewPr>
    <p:cViewPr>
      <p:scale>
        <a:sx n="102" d="100"/>
        <a:sy n="102" d="100"/>
      </p:scale>
      <p:origin x="0" y="0"/>
    </p:cViewPr>
  </p:sorterViewPr>
  <p:notesViewPr>
    <p:cSldViewPr>
      <p:cViewPr varScale="1">
        <p:scale>
          <a:sx n="66" d="100"/>
          <a:sy n="66" d="100"/>
        </p:scale>
        <p:origin x="-3187" y="-82"/>
      </p:cViewPr>
      <p:guideLst>
        <p:guide orient="horz" pos="2928"/>
        <p:guide pos="215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BFDD22-A76F-4A21-BD84-1BCB6637F47E}" type="datetimeFigureOut">
              <a:rPr lang="zh-CN" altLang="en-US" smtClean="0"/>
              <a:t>2018/9/30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893CAB-F063-42C5-9516-E9CCAA17F292}" type="slidenum">
              <a:rPr lang="zh-CN" altLang="en-US" smtClean="0"/>
              <a:t>‹#›</a:t>
            </a:fld>
            <a:endParaRPr lang="zh-CN" altLang="en-US"/>
          </a:p>
        </p:txBody>
      </p:sp>
    </p:spTree>
    <p:extLst>
      <p:ext uri="{BB962C8B-B14F-4D97-AF65-F5344CB8AC3E}">
        <p14:creationId xmlns:p14="http://schemas.microsoft.com/office/powerpoint/2010/main" val="2593949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F70B4F-CF6C-4618-BC6B-457B5F6DCDE2}" type="datetimeFigureOut">
              <a:rPr lang="zh-CN" altLang="en-US" smtClean="0"/>
              <a:t>2018/9/30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3FC4EB-292E-42E7-894D-8E1001CE43A1}" type="slidenum">
              <a:rPr lang="zh-CN" altLang="en-US" smtClean="0"/>
              <a:t>‹#›</a:t>
            </a:fld>
            <a:endParaRPr lang="zh-CN" altLang="en-US"/>
          </a:p>
        </p:txBody>
      </p:sp>
    </p:spTree>
    <p:extLst>
      <p:ext uri="{BB962C8B-B14F-4D97-AF65-F5344CB8AC3E}">
        <p14:creationId xmlns:p14="http://schemas.microsoft.com/office/powerpoint/2010/main" val="1117831722"/>
      </p:ext>
    </p:extLst>
  </p:cSld>
  <p:clrMap bg1="lt1" tx1="dk1" bg2="lt2" tx2="dk2" accent1="accent1" accent2="accent2" accent3="accent3" accent4="accent4" accent5="accent5" accent6="accent6" hlink="hlink" folHlink="folHlink"/>
  <p:notesStyle>
    <a:lvl1pPr marL="0" algn="l" defTabSz="1023595" rtl="0" eaLnBrk="1" latinLnBrk="0" hangingPunct="1">
      <a:defRPr sz="1300" kern="1200">
        <a:solidFill>
          <a:schemeClr val="tx1"/>
        </a:solidFill>
        <a:latin typeface="+mn-lt"/>
        <a:ea typeface="+mn-ea"/>
        <a:cs typeface="+mn-cs"/>
      </a:defRPr>
    </a:lvl1pPr>
    <a:lvl2pPr marL="512064" algn="l" defTabSz="1023595" rtl="0" eaLnBrk="1" latinLnBrk="0" hangingPunct="1">
      <a:defRPr sz="1300" kern="1200">
        <a:solidFill>
          <a:schemeClr val="tx1"/>
        </a:solidFill>
        <a:latin typeface="+mn-lt"/>
        <a:ea typeface="+mn-ea"/>
        <a:cs typeface="+mn-cs"/>
      </a:defRPr>
    </a:lvl2pPr>
    <a:lvl3pPr marL="1024128" algn="l" defTabSz="1023595" rtl="0" eaLnBrk="1" latinLnBrk="0" hangingPunct="1">
      <a:defRPr sz="1300" kern="1200">
        <a:solidFill>
          <a:schemeClr val="tx1"/>
        </a:solidFill>
        <a:latin typeface="+mn-lt"/>
        <a:ea typeface="+mn-ea"/>
        <a:cs typeface="+mn-cs"/>
      </a:defRPr>
    </a:lvl3pPr>
    <a:lvl4pPr marL="1536192" algn="l" defTabSz="1023595" rtl="0" eaLnBrk="1" latinLnBrk="0" hangingPunct="1">
      <a:defRPr sz="1300" kern="1200">
        <a:solidFill>
          <a:schemeClr val="tx1"/>
        </a:solidFill>
        <a:latin typeface="+mn-lt"/>
        <a:ea typeface="+mn-ea"/>
        <a:cs typeface="+mn-cs"/>
      </a:defRPr>
    </a:lvl4pPr>
    <a:lvl5pPr marL="2048256" algn="l" defTabSz="1023595" rtl="0" eaLnBrk="1" latinLnBrk="0" hangingPunct="1">
      <a:defRPr sz="1300" kern="1200">
        <a:solidFill>
          <a:schemeClr val="tx1"/>
        </a:solidFill>
        <a:latin typeface="+mn-lt"/>
        <a:ea typeface="+mn-ea"/>
        <a:cs typeface="+mn-cs"/>
      </a:defRPr>
    </a:lvl5pPr>
    <a:lvl6pPr marL="2560320" algn="l" defTabSz="1023595" rtl="0" eaLnBrk="1" latinLnBrk="0" hangingPunct="1">
      <a:defRPr sz="1300" kern="1200">
        <a:solidFill>
          <a:schemeClr val="tx1"/>
        </a:solidFill>
        <a:latin typeface="+mn-lt"/>
        <a:ea typeface="+mn-ea"/>
        <a:cs typeface="+mn-cs"/>
      </a:defRPr>
    </a:lvl6pPr>
    <a:lvl7pPr marL="3072384" algn="l" defTabSz="1023595" rtl="0" eaLnBrk="1" latinLnBrk="0" hangingPunct="1">
      <a:defRPr sz="1300" kern="1200">
        <a:solidFill>
          <a:schemeClr val="tx1"/>
        </a:solidFill>
        <a:latin typeface="+mn-lt"/>
        <a:ea typeface="+mn-ea"/>
        <a:cs typeface="+mn-cs"/>
      </a:defRPr>
    </a:lvl7pPr>
    <a:lvl8pPr marL="3584448" algn="l" defTabSz="1023595" rtl="0" eaLnBrk="1" latinLnBrk="0" hangingPunct="1">
      <a:defRPr sz="1300" kern="1200">
        <a:solidFill>
          <a:schemeClr val="tx1"/>
        </a:solidFill>
        <a:latin typeface="+mn-lt"/>
        <a:ea typeface="+mn-ea"/>
        <a:cs typeface="+mn-cs"/>
      </a:defRPr>
    </a:lvl8pPr>
    <a:lvl9pPr marL="4096512" algn="l" defTabSz="102359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TextEdit="1"/>
          </p:cNvSpPr>
          <p:nvPr>
            <p:ph type="sldImg"/>
          </p:nvPr>
        </p:nvSpPr>
        <p:spPr>
          <a:xfrm>
            <a:off x="1143000" y="685800"/>
            <a:ext cx="4572000" cy="3429000"/>
          </a:xfrm>
          <a:ln>
            <a:miter/>
          </a:ln>
        </p:spPr>
      </p:sp>
      <p:sp>
        <p:nvSpPr>
          <p:cNvPr id="44034"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44035" name="灯片编号占位符 3"/>
          <p:cNvSpPr txBox="1">
            <a:spLocks noGrp="1"/>
          </p:cNvSpPr>
          <p:nvPr>
            <p:ph type="sldNum" sz="quarter"/>
          </p:nvPr>
        </p:nvSpPr>
        <p:spPr>
          <a:xfrm>
            <a:off x="3851275" y="9431338"/>
            <a:ext cx="2946400" cy="498475"/>
          </a:xfrm>
          <a:prstGeom prst="rect">
            <a:avLst/>
          </a:prstGeom>
          <a:noFill/>
          <a:ln w="9525">
            <a:noFill/>
          </a:ln>
        </p:spPr>
        <p:txBody>
          <a:bodyPr wrap="square" lIns="91440" tIns="45720" rIns="91440" bIns="45720" anchor="b"/>
          <a:lstStyle/>
          <a:p>
            <a:pPr lvl="0" indent="0" algn="r" defTabSz="913130"/>
            <a:fld id="{9A0DB2DC-4C9A-4742-B13C-FB6460FD3503}" type="slidenum">
              <a:rPr lang="zh-CN" altLang="en-US" sz="1200" dirty="0">
                <a:latin typeface="Calibri" panose="020F0502020204030204" charset="0"/>
                <a:ea typeface="宋体" panose="02010600030101010101" pitchFamily="2" charset="-122"/>
              </a:rPr>
              <a:t>1</a:t>
            </a:fld>
            <a:endParaRPr lang="zh-CN" altLang="en-US" sz="1200" dirty="0">
              <a:latin typeface="Calibri" panose="020F050202020403020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TextEdit="1"/>
          </p:cNvSpPr>
          <p:nvPr>
            <p:ph type="sldImg"/>
          </p:nvPr>
        </p:nvSpPr>
        <p:spPr>
          <a:xfrm>
            <a:off x="1143000" y="685800"/>
            <a:ext cx="4572000" cy="3429000"/>
          </a:xfrm>
          <a:ln>
            <a:miter/>
          </a:ln>
        </p:spPr>
      </p:sp>
      <p:sp>
        <p:nvSpPr>
          <p:cNvPr id="44034"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44035" name="灯片编号占位符 3"/>
          <p:cNvSpPr txBox="1">
            <a:spLocks noGrp="1"/>
          </p:cNvSpPr>
          <p:nvPr>
            <p:ph type="sldNum" sz="quarter"/>
          </p:nvPr>
        </p:nvSpPr>
        <p:spPr>
          <a:xfrm>
            <a:off x="3851275" y="9431338"/>
            <a:ext cx="2946400" cy="498475"/>
          </a:xfrm>
          <a:prstGeom prst="rect">
            <a:avLst/>
          </a:prstGeom>
          <a:noFill/>
          <a:ln w="9525">
            <a:noFill/>
          </a:ln>
        </p:spPr>
        <p:txBody>
          <a:bodyPr wrap="square" lIns="91440" tIns="45720" rIns="91440" bIns="45720" anchor="b"/>
          <a:lstStyle/>
          <a:p>
            <a:pPr lvl="0" indent="0" algn="r" defTabSz="913130"/>
            <a:fld id="{9A0DB2DC-4C9A-4742-B13C-FB6460FD3503}" type="slidenum">
              <a:rPr lang="zh-CN" altLang="en-US" sz="1200" dirty="0">
                <a:latin typeface="Calibri" panose="020F0502020204030204" charset="0"/>
                <a:ea typeface="宋体" panose="02010600030101010101" pitchFamily="2" charset="-122"/>
              </a:rPr>
              <a:t>11</a:t>
            </a:fld>
            <a:endParaRPr lang="zh-CN" altLang="en-US" sz="1200" dirty="0">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advClick="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6" name="标题 5"/>
          <p:cNvSpPr>
            <a:spLocks noGrp="1"/>
          </p:cNvSpPr>
          <p:nvPr>
            <p:ph type="title"/>
          </p:nvPr>
        </p:nvSpPr>
        <p:spPr>
          <a:xfrm>
            <a:off x="169168" y="174780"/>
            <a:ext cx="3970784" cy="561545"/>
          </a:xfrm>
          <a:prstGeom prst="rect">
            <a:avLst/>
          </a:prstGeom>
        </p:spPr>
        <p:txBody>
          <a:bodyPr lIns="102398" tIns="51199" rIns="102398" bIns="51199"/>
          <a:lstStyle>
            <a:lvl1pPr algn="l">
              <a:defRPr sz="2300" b="0">
                <a:solidFill>
                  <a:srgbClr val="C00000"/>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4" name="灯片编号占位符 5"/>
          <p:cNvSpPr>
            <a:spLocks noGrp="1"/>
          </p:cNvSpPr>
          <p:nvPr>
            <p:ph type="sldNum" sz="quarter" idx="12"/>
          </p:nvPr>
        </p:nvSpPr>
        <p:spPr>
          <a:xfrm>
            <a:off x="6553200" y="6356350"/>
            <a:ext cx="2133600" cy="365125"/>
          </a:xfrm>
          <a:prstGeom prst="rect">
            <a:avLst/>
          </a:prstGeom>
        </p:spPr>
        <p:txBody>
          <a:bodyPr lIns="102398" tIns="51199" rIns="102398" bIns="51199"/>
          <a:lstStyle>
            <a:lvl1pPr algn="r">
              <a:defRPr sz="1500"/>
            </a:lvl1pPr>
          </a:lstStyle>
          <a:p>
            <a:fld id="{0C913308-F349-4B6D-A68A-DD1791B4A57B}" type="slidenum">
              <a:rPr lang="zh-CN" altLang="en-US" smtClean="0"/>
              <a:t>‹#›</a:t>
            </a:fld>
            <a:endParaRPr lang="zh-CN" altLang="en-US"/>
          </a:p>
        </p:txBody>
      </p:sp>
    </p:spTree>
  </p:cSld>
  <p:clrMapOvr>
    <a:masterClrMapping/>
  </p:clrMapOvr>
  <p:transition spd="slow" advClick="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transition spd="slow" advClick="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lIns="102398" tIns="51199" rIns="102398" bIns="51199"/>
          <a:lstStyle/>
          <a:p>
            <a:r>
              <a:rPr lang="zh-CN" altLang="en-US"/>
              <a:t>单击此处编辑母版标题样式</a:t>
            </a:r>
          </a:p>
        </p:txBody>
      </p:sp>
      <p:sp>
        <p:nvSpPr>
          <p:cNvPr id="3" name="内容占位符 2"/>
          <p:cNvSpPr>
            <a:spLocks noGrp="1"/>
          </p:cNvSpPr>
          <p:nvPr>
            <p:ph idx="1"/>
          </p:nvPr>
        </p:nvSpPr>
        <p:spPr>
          <a:xfrm>
            <a:off x="457200" y="1600202"/>
            <a:ext cx="8229600" cy="4525963"/>
          </a:xfrm>
          <a:prstGeom prst="rect">
            <a:avLst/>
          </a:prstGeom>
        </p:spPr>
        <p:txBody>
          <a:bodyPr lIns="102398" tIns="51199" rIns="102398" bIns="5119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0"/>
            <a:ext cx="2133600" cy="365125"/>
          </a:xfrm>
          <a:prstGeom prst="rect">
            <a:avLst/>
          </a:prstGeom>
        </p:spPr>
        <p:txBody>
          <a:bodyPr lIns="102398" tIns="51199" rIns="102398" bIns="51199"/>
          <a:lstStyle/>
          <a:p>
            <a:endParaRPr lang="zh-CN" altLang="en-US"/>
          </a:p>
        </p:txBody>
      </p:sp>
      <p:sp>
        <p:nvSpPr>
          <p:cNvPr id="5" name="页脚占位符 4"/>
          <p:cNvSpPr>
            <a:spLocks noGrp="1"/>
          </p:cNvSpPr>
          <p:nvPr>
            <p:ph type="ftr" sz="quarter" idx="11"/>
          </p:nvPr>
        </p:nvSpPr>
        <p:spPr>
          <a:xfrm>
            <a:off x="3124203" y="6356350"/>
            <a:ext cx="2895600" cy="365125"/>
          </a:xfrm>
          <a:prstGeom prst="rect">
            <a:avLst/>
          </a:prstGeom>
        </p:spPr>
        <p:txBody>
          <a:bodyPr lIns="102398" tIns="51199" rIns="102398" bIns="51199"/>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lIns="102398" tIns="51199" rIns="102398" bIns="51199"/>
          <a:lstStyle/>
          <a:p>
            <a:fld id="{0C913308-F349-4B6D-A68A-DD1791B4A57B}" type="slidenum">
              <a:rPr lang="zh-CN" altLang="en-US" smtClean="0"/>
              <a:t>‹#›</a:t>
            </a:fld>
            <a:endParaRPr lang="zh-CN" altLang="en-US"/>
          </a:p>
        </p:txBody>
      </p:sp>
    </p:spTree>
  </p:cSld>
  <p:clrMapOvr>
    <a:masterClrMapping/>
  </p:clrMapOvr>
  <p:transition spd="slow" advClick="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188" y="6356056"/>
            <a:ext cx="2133545" cy="366696"/>
          </a:xfrm>
        </p:spPr>
        <p:txBody>
          <a:bodyPr lIns="76800" tIns="38400" rIns="76800" bIns="38400"/>
          <a:lstStyle/>
          <a:p>
            <a:pPr defTabSz="767563">
              <a:defRPr/>
            </a:pPr>
            <a:endParaRPr lang="zh-CN" altLang="en-US" sz="1000" noProof="1">
              <a:solidFill>
                <a:schemeClr val="tx1">
                  <a:tint val="75000"/>
                </a:schemeClr>
              </a:solidFill>
            </a:endParaRPr>
          </a:p>
        </p:txBody>
      </p:sp>
      <p:sp>
        <p:nvSpPr>
          <p:cNvPr id="3" name="页脚占位符 2"/>
          <p:cNvSpPr>
            <a:spLocks noGrp="1"/>
          </p:cNvSpPr>
          <p:nvPr>
            <p:ph type="ftr" sz="quarter" idx="11"/>
          </p:nvPr>
        </p:nvSpPr>
        <p:spPr>
          <a:xfrm>
            <a:off x="3124119" y="6356056"/>
            <a:ext cx="2895525" cy="366696"/>
          </a:xfrm>
        </p:spPr>
        <p:txBody>
          <a:bodyPr lIns="76800" tIns="38400" rIns="76800" bIns="38400"/>
          <a:lstStyle/>
          <a:p>
            <a:pPr algn="ctr" defTabSz="767563">
              <a:defRPr/>
            </a:pPr>
            <a:endParaRPr lang="zh-CN" altLang="en-US" sz="1000" noProof="1">
              <a:solidFill>
                <a:schemeClr val="tx1">
                  <a:tint val="75000"/>
                </a:schemeClr>
              </a:solidFill>
            </a:endParaRPr>
          </a:p>
        </p:txBody>
      </p:sp>
      <p:sp>
        <p:nvSpPr>
          <p:cNvPr id="4" name="灯片编号占位符 3"/>
          <p:cNvSpPr>
            <a:spLocks noGrp="1"/>
          </p:cNvSpPr>
          <p:nvPr>
            <p:ph type="sldNum" sz="quarter" idx="12"/>
          </p:nvPr>
        </p:nvSpPr>
        <p:spPr>
          <a:xfrm>
            <a:off x="6553029" y="6356056"/>
            <a:ext cx="2133545" cy="366696"/>
          </a:xfrm>
        </p:spPr>
        <p:txBody>
          <a:bodyPr lIns="76800" tIns="38400" rIns="76800" bIns="38400"/>
          <a:lstStyle/>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t>‹#›</a:t>
            </a:fld>
            <a:endParaRPr lang="zh-CN" altLang="en-US" strike="noStrike" noProof="1">
              <a:latin typeface="Impact" panose="020B0806030902050204" pitchFamily="34" charset="0"/>
            </a:endParaRPr>
          </a:p>
        </p:txBody>
      </p:sp>
    </p:spTree>
  </p:cSld>
  <p:clrMapOvr>
    <a:masterClrMapping/>
  </p:clrMapOvr>
  <p:transition spd="slow"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188" y="274626"/>
            <a:ext cx="8229386" cy="1142947"/>
          </a:xfrm>
        </p:spPr>
        <p:txBody>
          <a:bodyPr lIns="76800" tIns="38400" rIns="76800" bIns="38400"/>
          <a:lstStyle/>
          <a:p>
            <a:pPr fontAlgn="base"/>
            <a:r>
              <a:rPr lang="zh-CN" altLang="en-US" strike="noStrike" noProof="1"/>
              <a:t>单击此处编辑母版标题样式</a:t>
            </a:r>
          </a:p>
        </p:txBody>
      </p:sp>
      <p:sp>
        <p:nvSpPr>
          <p:cNvPr id="7" name="日期占位符 3"/>
          <p:cNvSpPr>
            <a:spLocks noGrp="1"/>
          </p:cNvSpPr>
          <p:nvPr>
            <p:ph type="dt" sz="half" idx="2"/>
          </p:nvPr>
        </p:nvSpPr>
        <p:spPr>
          <a:xfrm>
            <a:off x="457188" y="6356056"/>
            <a:ext cx="2133545" cy="365108"/>
          </a:xfrm>
          <a:prstGeom prst="rect">
            <a:avLst/>
          </a:prstGeom>
        </p:spPr>
        <p:txBody>
          <a:bodyPr vert="horz" lIns="76800" tIns="38400" rIns="76800" bIns="38400" rtlCol="0" anchor="ctr"/>
          <a:lstStyle>
            <a:lvl1pPr>
              <a:defRPr/>
            </a:lvl1pPr>
          </a:lstStyle>
          <a:p>
            <a:pPr defTabSz="768096">
              <a:spcBef>
                <a:spcPct val="0"/>
              </a:spcBef>
              <a:spcAft>
                <a:spcPct val="0"/>
              </a:spcAft>
              <a:defRPr/>
            </a:pPr>
            <a:endParaRPr lang="zh-CN" altLang="en-US" sz="1300" noProof="1">
              <a:solidFill>
                <a:schemeClr val="tx1">
                  <a:tint val="75000"/>
                </a:schemeClr>
              </a:solidFill>
            </a:endParaRPr>
          </a:p>
        </p:txBody>
      </p:sp>
      <p:sp>
        <p:nvSpPr>
          <p:cNvPr id="8" name="页脚占位符 4"/>
          <p:cNvSpPr>
            <a:spLocks noGrp="1"/>
          </p:cNvSpPr>
          <p:nvPr>
            <p:ph type="ftr" sz="quarter" idx="3"/>
          </p:nvPr>
        </p:nvSpPr>
        <p:spPr>
          <a:xfrm>
            <a:off x="3124119" y="6356056"/>
            <a:ext cx="2895525" cy="365108"/>
          </a:xfrm>
          <a:prstGeom prst="rect">
            <a:avLst/>
          </a:prstGeom>
        </p:spPr>
        <p:txBody>
          <a:bodyPr vert="horz" lIns="76800" tIns="38400" rIns="76800" bIns="38400" rtlCol="0" anchor="ctr"/>
          <a:lstStyle>
            <a:lvl1pPr>
              <a:defRPr/>
            </a:lvl1pPr>
          </a:lstStyle>
          <a:p>
            <a:pPr algn="ctr" defTabSz="768096">
              <a:spcBef>
                <a:spcPct val="0"/>
              </a:spcBef>
              <a:spcAft>
                <a:spcPct val="0"/>
              </a:spcAft>
              <a:defRPr/>
            </a:pPr>
            <a:endParaRPr lang="zh-CN" altLang="en-US" sz="1300" noProof="1">
              <a:solidFill>
                <a:schemeClr val="tx1">
                  <a:tint val="75000"/>
                </a:schemeClr>
              </a:solidFill>
              <a:latin typeface="Impact" panose="020B0806030902050204" pitchFamily="34" charset="0"/>
              <a:ea typeface="微软雅黑" panose="020B0503020204020204" pitchFamily="34" charset="-122"/>
            </a:endParaRPr>
          </a:p>
        </p:txBody>
      </p:sp>
      <p:sp>
        <p:nvSpPr>
          <p:cNvPr id="9" name="灯片编号占位符 5"/>
          <p:cNvSpPr>
            <a:spLocks noGrp="1"/>
          </p:cNvSpPr>
          <p:nvPr>
            <p:ph type="sldNum" sz="quarter" idx="4"/>
          </p:nvPr>
        </p:nvSpPr>
        <p:spPr>
          <a:xfrm>
            <a:off x="6553029" y="6356056"/>
            <a:ext cx="2133545" cy="365108"/>
          </a:xfrm>
          <a:prstGeom prst="rect">
            <a:avLst/>
          </a:prstGeom>
        </p:spPr>
        <p:txBody>
          <a:bodyPr vert="horz" wrap="square" lIns="76800" tIns="38400" rIns="76800" bIns="38400" numCol="1" anchor="ctr" anchorCtr="0" compatLnSpc="1"/>
          <a:lstStyle/>
          <a:p>
            <a:pPr algn="r" fontAlgn="base"/>
            <a:fld id="{9A0DB2DC-4C9A-4742-B13C-FB6460FD3503}" type="slidenum">
              <a:rPr lang="zh-CN" altLang="en-US" strike="noStrike" noProof="1" dirty="0">
                <a:latin typeface="Calibri" panose="020F0502020204030204" charset="0"/>
                <a:ea typeface="宋体" panose="02010600030101010101" pitchFamily="2" charset="-122"/>
                <a:cs typeface="+mn-cs"/>
              </a:rPr>
              <a:t>‹#›</a:t>
            </a:fld>
            <a:endParaRPr lang="zh-CN" altLang="en-US" strike="noStrike" noProof="1">
              <a:latin typeface="Calibri" panose="020F0502020204030204" charset="0"/>
              <a:ea typeface="宋体" panose="02010600030101010101" pitchFamily="2" charset="-122"/>
            </a:endParaRPr>
          </a:p>
        </p:txBody>
      </p:sp>
    </p:spTree>
  </p:cSld>
  <p:clrMapOvr>
    <a:masterClrMapping/>
  </p:clrMapOvr>
  <p:transition spd="slow" advClick="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1" y="0"/>
            <a:ext cx="9143761" cy="6857682"/>
          </a:xfrm>
          <a:prstGeom prst="rect">
            <a:avLst/>
          </a:prstGeom>
        </p:spPr>
      </p:pic>
    </p:spTree>
  </p:cSld>
  <p:clrMapOvr>
    <a:masterClrMapping/>
  </p:clrMapOvr>
  <p:transition spd="slow" advClick="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Lst>
  <p:transition spd="slow" advClick="0">
    <p:random/>
  </p:transition>
  <p:hf hdr="0" ftr="0" dt="0"/>
  <p:txStyles>
    <p:titleStyle>
      <a:lvl1pPr algn="ctr" defTabSz="1023595" rtl="0" eaLnBrk="1" latinLnBrk="0" hangingPunct="1">
        <a:spcBef>
          <a:spcPct val="0"/>
        </a:spcBef>
        <a:buNone/>
        <a:defRPr sz="5000" kern="1200">
          <a:solidFill>
            <a:schemeClr val="tx1"/>
          </a:solidFill>
          <a:latin typeface="+mj-lt"/>
          <a:ea typeface="+mj-ea"/>
          <a:cs typeface="+mj-cs"/>
        </a:defRPr>
      </a:lvl1pPr>
    </p:titleStyle>
    <p:bodyStyle>
      <a:lvl1pPr marL="384048" indent="-384048" algn="l" defTabSz="102359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32104" indent="-320040" algn="l" defTabSz="1023595"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80160" indent="-256032" algn="l" defTabSz="10235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92224" indent="-256032" algn="l" defTabSz="102359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04288" indent="-256032" algn="l" defTabSz="102359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16352" indent="-256032" algn="l" defTabSz="102359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8416" indent="-256032" algn="l" defTabSz="102359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40480" indent="-256032" algn="l" defTabSz="102359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2544" indent="-256032" algn="l" defTabSz="102359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23595" rtl="0" eaLnBrk="1" latinLnBrk="0" hangingPunct="1">
        <a:defRPr sz="2000" kern="1200">
          <a:solidFill>
            <a:schemeClr val="tx1"/>
          </a:solidFill>
          <a:latin typeface="+mn-lt"/>
          <a:ea typeface="+mn-ea"/>
          <a:cs typeface="+mn-cs"/>
        </a:defRPr>
      </a:lvl1pPr>
      <a:lvl2pPr marL="512064" algn="l" defTabSz="1023595" rtl="0" eaLnBrk="1" latinLnBrk="0" hangingPunct="1">
        <a:defRPr sz="2000" kern="1200">
          <a:solidFill>
            <a:schemeClr val="tx1"/>
          </a:solidFill>
          <a:latin typeface="+mn-lt"/>
          <a:ea typeface="+mn-ea"/>
          <a:cs typeface="+mn-cs"/>
        </a:defRPr>
      </a:lvl2pPr>
      <a:lvl3pPr marL="1024128" algn="l" defTabSz="1023595" rtl="0" eaLnBrk="1" latinLnBrk="0" hangingPunct="1">
        <a:defRPr sz="2000" kern="1200">
          <a:solidFill>
            <a:schemeClr val="tx1"/>
          </a:solidFill>
          <a:latin typeface="+mn-lt"/>
          <a:ea typeface="+mn-ea"/>
          <a:cs typeface="+mn-cs"/>
        </a:defRPr>
      </a:lvl3pPr>
      <a:lvl4pPr marL="1536192" algn="l" defTabSz="1023595" rtl="0" eaLnBrk="1" latinLnBrk="0" hangingPunct="1">
        <a:defRPr sz="2000" kern="1200">
          <a:solidFill>
            <a:schemeClr val="tx1"/>
          </a:solidFill>
          <a:latin typeface="+mn-lt"/>
          <a:ea typeface="+mn-ea"/>
          <a:cs typeface="+mn-cs"/>
        </a:defRPr>
      </a:lvl4pPr>
      <a:lvl5pPr marL="2048256" algn="l" defTabSz="1023595" rtl="0" eaLnBrk="1" latinLnBrk="0" hangingPunct="1">
        <a:defRPr sz="2000" kern="1200">
          <a:solidFill>
            <a:schemeClr val="tx1"/>
          </a:solidFill>
          <a:latin typeface="+mn-lt"/>
          <a:ea typeface="+mn-ea"/>
          <a:cs typeface="+mn-cs"/>
        </a:defRPr>
      </a:lvl5pPr>
      <a:lvl6pPr marL="2560320" algn="l" defTabSz="1023595" rtl="0" eaLnBrk="1" latinLnBrk="0" hangingPunct="1">
        <a:defRPr sz="2000" kern="1200">
          <a:solidFill>
            <a:schemeClr val="tx1"/>
          </a:solidFill>
          <a:latin typeface="+mn-lt"/>
          <a:ea typeface="+mn-ea"/>
          <a:cs typeface="+mn-cs"/>
        </a:defRPr>
      </a:lvl6pPr>
      <a:lvl7pPr marL="3072384" algn="l" defTabSz="1023595" rtl="0" eaLnBrk="1" latinLnBrk="0" hangingPunct="1">
        <a:defRPr sz="2000" kern="1200">
          <a:solidFill>
            <a:schemeClr val="tx1"/>
          </a:solidFill>
          <a:latin typeface="+mn-lt"/>
          <a:ea typeface="+mn-ea"/>
          <a:cs typeface="+mn-cs"/>
        </a:defRPr>
      </a:lvl7pPr>
      <a:lvl8pPr marL="3584448" algn="l" defTabSz="1023595" rtl="0" eaLnBrk="1" latinLnBrk="0" hangingPunct="1">
        <a:defRPr sz="2000" kern="1200">
          <a:solidFill>
            <a:schemeClr val="tx1"/>
          </a:solidFill>
          <a:latin typeface="+mn-lt"/>
          <a:ea typeface="+mn-ea"/>
          <a:cs typeface="+mn-cs"/>
        </a:defRPr>
      </a:lvl8pPr>
      <a:lvl9pPr marL="4096512" algn="l" defTabSz="102359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endParaRPr lang="zh-CN" altLang="en-US"/>
          </a:p>
        </p:txBody>
      </p:sp>
      <p:pic>
        <p:nvPicPr>
          <p:cNvPr id="43009" name="图片 1" descr="图片包含 文字, 白板&#10;&#10;已生成极高可信度的说明"/>
          <p:cNvPicPr>
            <a:picLocks noChangeAspect="1"/>
          </p:cNvPicPr>
          <p:nvPr/>
        </p:nvPicPr>
        <p:blipFill>
          <a:blip r:embed="rId3"/>
          <a:stretch>
            <a:fillRect/>
          </a:stretch>
        </p:blipFill>
        <p:spPr>
          <a:xfrm>
            <a:off x="-2381" y="1171"/>
            <a:ext cx="9143761" cy="6855341"/>
          </a:xfrm>
          <a:prstGeom prst="rect">
            <a:avLst/>
          </a:prstGeom>
          <a:noFill/>
          <a:ln w="9525">
            <a:noFill/>
          </a:ln>
        </p:spPr>
      </p:pic>
      <p:sp>
        <p:nvSpPr>
          <p:cNvPr id="43012" name="矩形 1"/>
          <p:cNvSpPr/>
          <p:nvPr/>
        </p:nvSpPr>
        <p:spPr>
          <a:xfrm>
            <a:off x="1229646" y="2133157"/>
            <a:ext cx="6583135" cy="816214"/>
          </a:xfrm>
          <a:prstGeom prst="rect">
            <a:avLst/>
          </a:prstGeom>
          <a:noFill/>
          <a:ln w="9525">
            <a:noFill/>
          </a:ln>
        </p:spPr>
        <p:txBody>
          <a:bodyPr wrap="square" lIns="76800" tIns="38400" rIns="76800" bIns="38400" anchor="t">
            <a:spAutoFit/>
          </a:bodyPr>
          <a:lstStyle/>
          <a:p>
            <a:r>
              <a:rPr lang="zh-CN" altLang="en-US" sz="2400" b="1" dirty="0">
                <a:solidFill>
                  <a:schemeClr val="accent6">
                    <a:lumMod val="20000"/>
                    <a:lumOff val="80000"/>
                  </a:schemeClr>
                </a:solidFill>
                <a:latin typeface="微软雅黑" panose="020B0503020204020204" pitchFamily="34" charset="-122"/>
                <a:ea typeface="微软雅黑" panose="020B0503020204020204" pitchFamily="34" charset="-122"/>
              </a:rPr>
              <a:t>上海工程技术大学第六届教职工代表大会暨第六届工会会员代表大会换届选举工作方案</a:t>
            </a:r>
            <a:endParaRPr lang="en-US" altLang="zh-CN" sz="2400" b="1" dirty="0">
              <a:solidFill>
                <a:schemeClr val="accent6">
                  <a:lumMod val="20000"/>
                  <a:lumOff val="80000"/>
                </a:schemeClr>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866" y="415810"/>
            <a:ext cx="2984990" cy="637475"/>
          </a:xfrm>
          <a:prstGeom prst="rect">
            <a:avLst/>
          </a:prstGeom>
        </p:spPr>
      </p:pic>
      <p:sp>
        <p:nvSpPr>
          <p:cNvPr id="13" name="矩形 2"/>
          <p:cNvSpPr/>
          <p:nvPr/>
        </p:nvSpPr>
        <p:spPr bwMode="auto">
          <a:xfrm>
            <a:off x="5954" y="1917182"/>
            <a:ext cx="9135426" cy="2011020"/>
          </a:xfrm>
          <a:prstGeom prst="rect">
            <a:avLst/>
          </a:prstGeom>
          <a:solidFill>
            <a:srgbClr val="CC0000"/>
          </a:solidFill>
          <a:ln>
            <a:solidFill>
              <a:srgbClr val="F15C5B"/>
            </a:solidFill>
          </a:ln>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anchor="ctr"/>
          <a:lstStyle/>
          <a:p>
            <a:pPr algn="ctr">
              <a:lnSpc>
                <a:spcPts val="4620"/>
              </a:lnSpc>
              <a:defRPr/>
            </a:pPr>
            <a:r>
              <a:rPr lang="zh-CN" altLang="en-US" sz="2900" b="1" dirty="0">
                <a:latin typeface="微软雅黑" panose="020B0503020204020204" pitchFamily="34" charset="-122"/>
                <a:ea typeface="微软雅黑" panose="020B0503020204020204" pitchFamily="34" charset="-122"/>
              </a:rPr>
              <a:t>第六届教职工代表大会暨第六届工会会员代表大会</a:t>
            </a:r>
            <a:endParaRPr lang="en-US" altLang="zh-CN" sz="2900" b="1" dirty="0">
              <a:latin typeface="微软雅黑" panose="020B0503020204020204" pitchFamily="34" charset="-122"/>
              <a:ea typeface="微软雅黑" panose="020B0503020204020204" pitchFamily="34" charset="-122"/>
            </a:endParaRPr>
          </a:p>
          <a:p>
            <a:pPr algn="ctr">
              <a:lnSpc>
                <a:spcPts val="4620"/>
              </a:lnSpc>
              <a:defRPr/>
            </a:pPr>
            <a:r>
              <a:rPr lang="zh-CN" altLang="en-US" sz="2900" b="1" dirty="0">
                <a:latin typeface="微软雅黑" panose="020B0503020204020204" pitchFamily="34" charset="-122"/>
                <a:ea typeface="微软雅黑" panose="020B0503020204020204" pitchFamily="34" charset="-122"/>
              </a:rPr>
              <a:t>正式代表选举工作方案</a:t>
            </a:r>
          </a:p>
        </p:txBody>
      </p:sp>
      <p:pic>
        <p:nvPicPr>
          <p:cNvPr id="14" name="图片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 y="5444758"/>
            <a:ext cx="9489567" cy="146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136669" y="4319312"/>
            <a:ext cx="921448" cy="339160"/>
          </a:xfrm>
          <a:prstGeom prst="rect">
            <a:avLst/>
          </a:prstGeom>
        </p:spPr>
        <p:txBody>
          <a:bodyPr wrap="square" lIns="76800" tIns="38400" rIns="76800" bIns="38400">
            <a:spAutoFit/>
          </a:bodyPr>
          <a:lstStyle/>
          <a:p>
            <a:pPr algn="dist"/>
            <a:r>
              <a:rPr lang="zh-CN" altLang="en-US" sz="1700" b="1" dirty="0">
                <a:solidFill>
                  <a:srgbClr val="FF0000"/>
                </a:solidFill>
                <a:latin typeface="微软雅黑" panose="020B0503020204020204" pitchFamily="34" charset="-122"/>
                <a:ea typeface="微软雅黑" panose="020B0503020204020204" pitchFamily="34" charset="-122"/>
              </a:rPr>
              <a:t>校工会</a:t>
            </a:r>
            <a:endParaRPr lang="en-US" altLang="zh-CN" sz="1700" b="1" dirty="0">
              <a:solidFill>
                <a:srgbClr val="FF0000"/>
              </a:solidFill>
              <a:latin typeface="微软雅黑" panose="020B0503020204020204" pitchFamily="34" charset="-122"/>
              <a:ea typeface="微软雅黑" panose="020B0503020204020204" pitchFamily="34" charset="-122"/>
            </a:endParaRPr>
          </a:p>
        </p:txBody>
      </p:sp>
      <p:sp>
        <p:nvSpPr>
          <p:cNvPr id="5" name="矩形 4"/>
          <p:cNvSpPr/>
          <p:nvPr/>
        </p:nvSpPr>
        <p:spPr>
          <a:xfrm>
            <a:off x="3714444" y="4684783"/>
            <a:ext cx="1751691" cy="339160"/>
          </a:xfrm>
          <a:prstGeom prst="rect">
            <a:avLst/>
          </a:prstGeom>
        </p:spPr>
        <p:txBody>
          <a:bodyPr wrap="none" lIns="76800" tIns="38400" rIns="76800" bIns="38400">
            <a:spAutoFit/>
          </a:bodyPr>
          <a:lstStyle/>
          <a:p>
            <a:pPr algn="dist"/>
            <a:r>
              <a:rPr lang="en-US" altLang="zh-CN" sz="1700" b="1" dirty="0">
                <a:solidFill>
                  <a:srgbClr val="FF0000"/>
                </a:solidFill>
                <a:latin typeface="微软雅黑" panose="020B0503020204020204" pitchFamily="34" charset="-122"/>
                <a:ea typeface="微软雅黑" panose="020B0503020204020204" pitchFamily="34" charset="-122"/>
              </a:rPr>
              <a:t>2018</a:t>
            </a:r>
            <a:r>
              <a:rPr lang="zh-CN" altLang="en-US" sz="1700" b="1" dirty="0">
                <a:solidFill>
                  <a:srgbClr val="FF0000"/>
                </a:solidFill>
                <a:latin typeface="微软雅黑" panose="020B0503020204020204" pitchFamily="34" charset="-122"/>
                <a:ea typeface="微软雅黑" panose="020B0503020204020204" pitchFamily="34" charset="-122"/>
              </a:rPr>
              <a:t>年</a:t>
            </a:r>
            <a:r>
              <a:rPr lang="en-US" altLang="zh-CN" sz="1700" b="1" dirty="0">
                <a:solidFill>
                  <a:srgbClr val="FF0000"/>
                </a:solidFill>
                <a:latin typeface="微软雅黑" panose="020B0503020204020204" pitchFamily="34" charset="-122"/>
                <a:ea typeface="微软雅黑" panose="020B0503020204020204" pitchFamily="34" charset="-122"/>
              </a:rPr>
              <a:t>9</a:t>
            </a:r>
            <a:r>
              <a:rPr lang="zh-CN" altLang="en-US" sz="1700" b="1" dirty="0" smtClean="0">
                <a:solidFill>
                  <a:srgbClr val="FF0000"/>
                </a:solidFill>
                <a:latin typeface="微软雅黑" panose="020B0503020204020204" pitchFamily="34" charset="-122"/>
                <a:ea typeface="微软雅黑" panose="020B0503020204020204" pitchFamily="34" charset="-122"/>
              </a:rPr>
              <a:t>月</a:t>
            </a:r>
            <a:r>
              <a:rPr lang="en-US" altLang="zh-CN" sz="1700" b="1" dirty="0" smtClean="0">
                <a:solidFill>
                  <a:srgbClr val="FF0000"/>
                </a:solidFill>
                <a:latin typeface="微软雅黑" panose="020B0503020204020204" pitchFamily="34" charset="-122"/>
                <a:ea typeface="微软雅黑" panose="020B0503020204020204" pitchFamily="34" charset="-122"/>
              </a:rPr>
              <a:t>30</a:t>
            </a:r>
            <a:r>
              <a:rPr lang="zh-CN" altLang="en-US" sz="1700" b="1" dirty="0" smtClean="0">
                <a:solidFill>
                  <a:srgbClr val="FF0000"/>
                </a:solidFill>
                <a:latin typeface="微软雅黑" panose="020B0503020204020204" pitchFamily="34" charset="-122"/>
                <a:ea typeface="微软雅黑" panose="020B0503020204020204" pitchFamily="34" charset="-122"/>
              </a:rPr>
              <a:t>日</a:t>
            </a:r>
            <a:endParaRPr lang="zh-CN" altLang="en-US" sz="17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9">
        <p:cover dir="r"/>
      </p:transition>
    </mc:Choice>
    <mc:Fallback xmlns="">
      <p:transition>
        <p:cover dir="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0C913308-F349-4B6D-A68A-DD1791B4A57B}" type="slidenum">
              <a:rPr lang="zh-CN" altLang="en-US" smtClean="0"/>
              <a:t>10</a:t>
            </a:fld>
            <a:endParaRPr lang="zh-CN" altLang="en-US" dirty="0"/>
          </a:p>
        </p:txBody>
      </p:sp>
      <p:grpSp>
        <p:nvGrpSpPr>
          <p:cNvPr id="15" name="组合 14"/>
          <p:cNvGrpSpPr/>
          <p:nvPr/>
        </p:nvGrpSpPr>
        <p:grpSpPr>
          <a:xfrm>
            <a:off x="0" y="929252"/>
            <a:ext cx="9169771" cy="147702"/>
            <a:chOff x="187464" y="916561"/>
            <a:chExt cx="8742244" cy="110776"/>
          </a:xfrm>
        </p:grpSpPr>
        <p:grpSp>
          <p:nvGrpSpPr>
            <p:cNvPr id="16" name="组合 1"/>
            <p:cNvGrpSpPr/>
            <p:nvPr/>
          </p:nvGrpSpPr>
          <p:grpSpPr>
            <a:xfrm>
              <a:off x="187464" y="945457"/>
              <a:ext cx="8742244" cy="80262"/>
              <a:chOff x="456882" y="945450"/>
              <a:chExt cx="8742244" cy="175865"/>
            </a:xfrm>
          </p:grpSpPr>
          <p:grpSp>
            <p:nvGrpSpPr>
              <p:cNvPr id="18" name="组合 14"/>
              <p:cNvGrpSpPr/>
              <p:nvPr/>
            </p:nvGrpSpPr>
            <p:grpSpPr>
              <a:xfrm>
                <a:off x="456882" y="945450"/>
                <a:ext cx="8716249" cy="175865"/>
                <a:chOff x="811554" y="1260894"/>
                <a:chExt cx="11417695" cy="234543"/>
              </a:xfrm>
            </p:grpSpPr>
            <p:pic>
              <p:nvPicPr>
                <p:cNvPr id="20" name="Picture 5" descr="C:\Users\Administrator\Desktop\党政机关\素材\长城\矢量长城\线稿长城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93888" r="2897" b="-606"/>
                <a:stretch>
                  <a:fillRect/>
                </a:stretch>
              </p:blipFill>
              <p:spPr bwMode="auto">
                <a:xfrm>
                  <a:off x="6134112" y="1260900"/>
                  <a:ext cx="6095137" cy="23453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Administrator\Desktop\党政机关\素材\长城\矢量长城\线稿长城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3888" r="15085" b="-20"/>
                <a:stretch>
                  <a:fillRect/>
                </a:stretch>
              </p:blipFill>
              <p:spPr bwMode="auto">
                <a:xfrm flipH="1">
                  <a:off x="811554" y="1260894"/>
                  <a:ext cx="5330116" cy="214087"/>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矩形 18"/>
              <p:cNvSpPr/>
              <p:nvPr/>
            </p:nvSpPr>
            <p:spPr>
              <a:xfrm>
                <a:off x="5364088" y="945457"/>
                <a:ext cx="3835038" cy="160518"/>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Box 19"/>
            <p:cNvSpPr txBox="1"/>
            <p:nvPr/>
          </p:nvSpPr>
          <p:spPr>
            <a:xfrm>
              <a:off x="5549969" y="916561"/>
              <a:ext cx="2587970" cy="110776"/>
            </a:xfrm>
            <a:prstGeom prst="rect">
              <a:avLst/>
            </a:prstGeom>
            <a:noFill/>
            <a:effectLst/>
          </p:spPr>
          <p:txBody>
            <a:bodyPr wrap="none" lIns="91411" tIns="45705" rIns="91411" bIns="45705" rtlCol="0">
              <a:spAutoFit/>
            </a:bodyPr>
            <a:lstStyle/>
            <a:p>
              <a:pPr>
                <a:lnSpc>
                  <a:spcPct val="120000"/>
                </a:lnSpc>
              </a:pPr>
              <a:r>
                <a:rPr lang="en-US" altLang="zh-CN" sz="300" spc="672" dirty="0">
                  <a:solidFill>
                    <a:srgbClr val="FDE9D5"/>
                  </a:solidFill>
                  <a:latin typeface="+mj-ea"/>
                  <a:ea typeface="+mj-ea"/>
                  <a:cs typeface="+mn-ea"/>
                  <a:sym typeface="+mn-lt"/>
                </a:rPr>
                <a:t>COMMUNIST PARTY OF CHINA</a:t>
              </a:r>
              <a:endParaRPr lang="zh-CN" altLang="en-US" sz="300" spc="672" dirty="0">
                <a:solidFill>
                  <a:srgbClr val="FDE9D5"/>
                </a:solidFill>
                <a:latin typeface="+mj-ea"/>
                <a:ea typeface="+mj-ea"/>
                <a:cs typeface="+mn-ea"/>
                <a:sym typeface="+mn-lt"/>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21649"/>
            <a:ext cx="683612" cy="715663"/>
          </a:xfrm>
          <a:prstGeom prst="rect">
            <a:avLst/>
          </a:prstGeom>
        </p:spPr>
      </p:pic>
      <p:sp>
        <p:nvSpPr>
          <p:cNvPr id="2" name="矩形 1"/>
          <p:cNvSpPr/>
          <p:nvPr/>
        </p:nvSpPr>
        <p:spPr>
          <a:xfrm>
            <a:off x="1331218" y="2116712"/>
            <a:ext cx="6481564" cy="4001701"/>
          </a:xfrm>
          <a:prstGeom prst="rect">
            <a:avLst/>
          </a:prstGeom>
        </p:spPr>
        <p:txBody>
          <a:bodyPr wrap="square" lIns="76800" tIns="38400" rIns="76800" bIns="38400">
            <a:spAutoFit/>
          </a:bodyPr>
          <a:lstStyle/>
          <a:p>
            <a:pPr marL="285750" indent="-285750">
              <a:lnSpc>
                <a:spcPct val="150000"/>
              </a:lnSpc>
              <a:buClr>
                <a:srgbClr val="FF0000"/>
              </a:buClr>
              <a:buFont typeface="Wingdings" panose="05000000000000000000" pitchFamily="2" charset="2"/>
              <a:buChar char="Ø"/>
            </a:pPr>
            <a:r>
              <a:rPr lang="zh-CN" altLang="en-US" sz="1700" dirty="0" smtClean="0">
                <a:latin typeface="微软雅黑" panose="020B0503020204020204" pitchFamily="34" charset="-122"/>
                <a:ea typeface="微软雅黑" panose="020B0503020204020204" pitchFamily="34" charset="-122"/>
              </a:rPr>
              <a:t>正式</a:t>
            </a:r>
            <a:r>
              <a:rPr lang="zh-CN" altLang="zh-CN" sz="1700" dirty="0" smtClean="0">
                <a:latin typeface="微软雅黑" panose="020B0503020204020204" pitchFamily="34" charset="-122"/>
                <a:ea typeface="微软雅黑" panose="020B0503020204020204" pitchFamily="34" charset="-122"/>
              </a:rPr>
              <a:t>代表</a:t>
            </a:r>
            <a:r>
              <a:rPr lang="zh-CN" altLang="zh-CN" sz="1700" dirty="0">
                <a:latin typeface="微软雅黑" panose="020B0503020204020204" pitchFamily="34" charset="-122"/>
                <a:ea typeface="微软雅黑" panose="020B0503020204020204" pitchFamily="34" charset="-122"/>
              </a:rPr>
              <a:t>的选举工作以部门工会为单位，由所在部门工会在同级</a:t>
            </a:r>
            <a:r>
              <a:rPr lang="zh-CN" altLang="zh-CN" sz="1700" dirty="0">
                <a:solidFill>
                  <a:srgbClr val="FF0000"/>
                </a:solidFill>
                <a:latin typeface="微软雅黑" panose="020B0503020204020204" pitchFamily="34" charset="-122"/>
                <a:ea typeface="微软雅黑" panose="020B0503020204020204" pitchFamily="34" charset="-122"/>
              </a:rPr>
              <a:t>党组织的领导下组织</a:t>
            </a:r>
            <a:r>
              <a:rPr lang="zh-CN" altLang="zh-CN" sz="1700" dirty="0" smtClean="0">
                <a:solidFill>
                  <a:srgbClr val="FF0000"/>
                </a:solidFill>
                <a:latin typeface="微软雅黑" panose="020B0503020204020204" pitchFamily="34" charset="-122"/>
                <a:ea typeface="微软雅黑" panose="020B0503020204020204" pitchFamily="34" charset="-122"/>
              </a:rPr>
              <a:t>实施</a:t>
            </a:r>
            <a:r>
              <a:rPr lang="zh-CN" altLang="en-US" sz="1700" dirty="0" smtClean="0">
                <a:latin typeface="微软雅黑" panose="020B0503020204020204" pitchFamily="34" charset="-122"/>
                <a:ea typeface="微软雅黑" panose="020B0503020204020204" pitchFamily="34" charset="-122"/>
              </a:rPr>
              <a:t>；</a:t>
            </a:r>
            <a:endParaRPr lang="en-US" altLang="zh-CN" sz="1700" dirty="0" smtClean="0">
              <a:latin typeface="微软雅黑" panose="020B0503020204020204" pitchFamily="34" charset="-122"/>
              <a:ea typeface="微软雅黑" panose="020B0503020204020204" pitchFamily="34" charset="-122"/>
            </a:endParaRPr>
          </a:p>
          <a:p>
            <a:pPr marL="285750" indent="-285750">
              <a:lnSpc>
                <a:spcPct val="150000"/>
              </a:lnSpc>
              <a:buClr>
                <a:srgbClr val="FF0000"/>
              </a:buClr>
              <a:buFont typeface="Wingdings" panose="05000000000000000000" pitchFamily="2" charset="2"/>
              <a:buChar char="Ø"/>
            </a:pPr>
            <a:r>
              <a:rPr lang="zh-CN" altLang="en-US" sz="1700" dirty="0">
                <a:latin typeface="微软雅黑" panose="020B0503020204020204" pitchFamily="34" charset="-122"/>
                <a:ea typeface="微软雅黑" panose="020B0503020204020204" pitchFamily="34" charset="-122"/>
              </a:rPr>
              <a:t>选举大会应有</a:t>
            </a:r>
            <a:r>
              <a:rPr lang="zh-CN" altLang="en-US" sz="1700" dirty="0">
                <a:solidFill>
                  <a:srgbClr val="FF0000"/>
                </a:solidFill>
                <a:latin typeface="微软雅黑" panose="020B0503020204020204" pitchFamily="34" charset="-122"/>
                <a:ea typeface="微软雅黑" panose="020B0503020204020204" pitchFamily="34" charset="-122"/>
              </a:rPr>
              <a:t>教职工三分之二以上</a:t>
            </a:r>
            <a:r>
              <a:rPr lang="zh-CN" altLang="en-US" sz="1700" dirty="0">
                <a:latin typeface="微软雅黑" panose="020B0503020204020204" pitchFamily="34" charset="-122"/>
                <a:ea typeface="微软雅黑" panose="020B0503020204020204" pitchFamily="34" charset="-122"/>
              </a:rPr>
              <a:t>人员出席，候选人得票</a:t>
            </a:r>
            <a:r>
              <a:rPr lang="zh-CN" altLang="en-US" sz="1700" dirty="0">
                <a:solidFill>
                  <a:srgbClr val="FF0000"/>
                </a:solidFill>
                <a:latin typeface="微软雅黑" panose="020B0503020204020204" pitchFamily="34" charset="-122"/>
                <a:ea typeface="微软雅黑" panose="020B0503020204020204" pitchFamily="34" charset="-122"/>
              </a:rPr>
              <a:t>超过应到人数半数</a:t>
            </a:r>
            <a:r>
              <a:rPr lang="zh-CN" altLang="en-US" sz="1700" dirty="0">
                <a:latin typeface="微软雅黑" panose="020B0503020204020204" pitchFamily="34" charset="-122"/>
                <a:ea typeface="微软雅黑" panose="020B0503020204020204" pitchFamily="34" charset="-122"/>
              </a:rPr>
              <a:t>方能</a:t>
            </a:r>
            <a:r>
              <a:rPr lang="zh-CN" altLang="en-US" sz="1700" dirty="0" smtClean="0">
                <a:latin typeface="微软雅黑" panose="020B0503020204020204" pitchFamily="34" charset="-122"/>
                <a:ea typeface="微软雅黑" panose="020B0503020204020204" pitchFamily="34" charset="-122"/>
              </a:rPr>
              <a:t>当选；</a:t>
            </a:r>
            <a:endParaRPr lang="en-US" altLang="zh-CN" sz="1700" dirty="0" smtClean="0">
              <a:latin typeface="微软雅黑" panose="020B0503020204020204" pitchFamily="34" charset="-122"/>
              <a:ea typeface="微软雅黑" panose="020B0503020204020204" pitchFamily="34" charset="-122"/>
            </a:endParaRPr>
          </a:p>
          <a:p>
            <a:pPr marL="285750" indent="-285750">
              <a:lnSpc>
                <a:spcPct val="150000"/>
              </a:lnSpc>
              <a:buClr>
                <a:srgbClr val="FF0000"/>
              </a:buClr>
              <a:buFont typeface="Wingdings" panose="05000000000000000000" pitchFamily="2" charset="2"/>
              <a:buChar char="Ø"/>
            </a:pPr>
            <a:r>
              <a:rPr lang="zh-CN" altLang="en-US" sz="1700" dirty="0">
                <a:latin typeface="微软雅黑" panose="020B0503020204020204" pitchFamily="34" charset="-122"/>
                <a:ea typeface="微软雅黑" panose="020B0503020204020204" pitchFamily="34" charset="-122"/>
              </a:rPr>
              <a:t>采用</a:t>
            </a:r>
            <a:r>
              <a:rPr lang="zh-CN" altLang="en-US" sz="1700" dirty="0">
                <a:solidFill>
                  <a:srgbClr val="FF0000"/>
                </a:solidFill>
                <a:latin typeface="微软雅黑" panose="020B0503020204020204" pitchFamily="34" charset="-122"/>
                <a:ea typeface="微软雅黑" panose="020B0503020204020204" pitchFamily="34" charset="-122"/>
              </a:rPr>
              <a:t>无记名投票</a:t>
            </a:r>
            <a:r>
              <a:rPr lang="zh-CN" altLang="en-US" sz="1700" dirty="0">
                <a:latin typeface="微软雅黑" panose="020B0503020204020204" pitchFamily="34" charset="-122"/>
                <a:ea typeface="微软雅黑" panose="020B0503020204020204" pitchFamily="34" charset="-122"/>
              </a:rPr>
              <a:t>的方式进行</a:t>
            </a:r>
            <a:r>
              <a:rPr lang="zh-CN" altLang="en-US" sz="1700" dirty="0" smtClean="0">
                <a:solidFill>
                  <a:srgbClr val="FF0000"/>
                </a:solidFill>
                <a:latin typeface="微软雅黑" panose="020B0503020204020204" pitchFamily="34" charset="-122"/>
                <a:ea typeface="微软雅黑" panose="020B0503020204020204" pitchFamily="34" charset="-122"/>
              </a:rPr>
              <a:t>选举，</a:t>
            </a:r>
            <a:r>
              <a:rPr lang="zh-CN" altLang="zh-CN" sz="1700" dirty="0">
                <a:latin typeface="微软雅黑" panose="020B0503020204020204" pitchFamily="34" charset="-122"/>
                <a:ea typeface="微软雅黑" panose="020B0503020204020204" pitchFamily="34" charset="-122"/>
              </a:rPr>
              <a:t>因故不能参加选举的，</a:t>
            </a:r>
            <a:r>
              <a:rPr lang="zh-CN" altLang="zh-CN" sz="1700" dirty="0">
                <a:solidFill>
                  <a:srgbClr val="FF0000"/>
                </a:solidFill>
                <a:latin typeface="微软雅黑" panose="020B0503020204020204" pitchFamily="34" charset="-122"/>
                <a:ea typeface="微软雅黑" panose="020B0503020204020204" pitchFamily="34" charset="-122"/>
              </a:rPr>
              <a:t>不得委托</a:t>
            </a:r>
            <a:r>
              <a:rPr lang="zh-CN" altLang="zh-CN" sz="1700" dirty="0">
                <a:latin typeface="微软雅黑" panose="020B0503020204020204" pitchFamily="34" charset="-122"/>
                <a:ea typeface="微软雅黑" panose="020B0503020204020204" pitchFamily="34" charset="-122"/>
              </a:rPr>
              <a:t>他人代为投</a:t>
            </a:r>
            <a:r>
              <a:rPr lang="zh-CN" altLang="zh-CN" sz="1700" dirty="0" smtClean="0">
                <a:latin typeface="微软雅黑" panose="020B0503020204020204" pitchFamily="34" charset="-122"/>
                <a:ea typeface="微软雅黑" panose="020B0503020204020204" pitchFamily="34" charset="-122"/>
              </a:rPr>
              <a:t>票</a:t>
            </a:r>
            <a:r>
              <a:rPr lang="zh-CN" altLang="en-US" sz="1700" dirty="0" smtClean="0">
                <a:latin typeface="微软雅黑" panose="020B0503020204020204" pitchFamily="34" charset="-122"/>
                <a:ea typeface="微软雅黑" panose="020B0503020204020204" pitchFamily="34" charset="-122"/>
              </a:rPr>
              <a:t>，不设流动票箱；</a:t>
            </a:r>
            <a:endParaRPr lang="en-US" altLang="zh-CN" sz="1700" dirty="0" smtClean="0">
              <a:latin typeface="微软雅黑" panose="020B0503020204020204" pitchFamily="34" charset="-122"/>
              <a:ea typeface="微软雅黑" panose="020B0503020204020204" pitchFamily="34" charset="-122"/>
            </a:endParaRPr>
          </a:p>
          <a:p>
            <a:pPr marL="285750" indent="-285750">
              <a:lnSpc>
                <a:spcPct val="150000"/>
              </a:lnSpc>
              <a:buClr>
                <a:srgbClr val="FF0000"/>
              </a:buClr>
              <a:buFont typeface="Wingdings" panose="05000000000000000000" pitchFamily="2" charset="2"/>
              <a:buChar char="Ø"/>
            </a:pPr>
            <a:r>
              <a:rPr lang="zh-CN" altLang="en-US" sz="1700" dirty="0" smtClean="0">
                <a:latin typeface="微软雅黑" panose="020B0503020204020204" pitchFamily="34" charset="-122"/>
                <a:ea typeface="微软雅黑" panose="020B0503020204020204" pitchFamily="34" charset="-122"/>
              </a:rPr>
              <a:t>选</a:t>
            </a:r>
            <a:r>
              <a:rPr lang="zh-CN" altLang="en-US" sz="1700" dirty="0">
                <a:latin typeface="微软雅黑" panose="020B0503020204020204" pitchFamily="34" charset="-122"/>
                <a:ea typeface="微软雅黑" panose="020B0503020204020204" pitchFamily="34" charset="-122"/>
              </a:rPr>
              <a:t>举中应考虑到代表所需</a:t>
            </a:r>
            <a:r>
              <a:rPr lang="zh-CN" altLang="en-US" sz="1700" dirty="0">
                <a:solidFill>
                  <a:srgbClr val="FF0000"/>
                </a:solidFill>
                <a:latin typeface="微软雅黑" panose="020B0503020204020204" pitchFamily="34" charset="-122"/>
                <a:ea typeface="微软雅黑" panose="020B0503020204020204" pitchFamily="34" charset="-122"/>
              </a:rPr>
              <a:t>条件、性别、年龄、学历、岗位、职务和职称</a:t>
            </a:r>
            <a:r>
              <a:rPr lang="zh-CN" altLang="en-US" sz="1700" dirty="0">
                <a:latin typeface="微软雅黑" panose="020B0503020204020204" pitchFamily="34" charset="-122"/>
                <a:ea typeface="微软雅黑" panose="020B0503020204020204" pitchFamily="34" charset="-122"/>
              </a:rPr>
              <a:t>等</a:t>
            </a:r>
            <a:r>
              <a:rPr lang="zh-CN" altLang="en-US" sz="1700" dirty="0" smtClean="0">
                <a:latin typeface="微软雅黑" panose="020B0503020204020204" pitchFamily="34" charset="-122"/>
                <a:ea typeface="微软雅黑" panose="020B0503020204020204" pitchFamily="34" charset="-122"/>
              </a:rPr>
              <a:t>因素，正式代表</a:t>
            </a:r>
            <a:r>
              <a:rPr lang="zh-CN" altLang="en-US" sz="1700" dirty="0" smtClean="0">
                <a:solidFill>
                  <a:srgbClr val="FF0000"/>
                </a:solidFill>
                <a:latin typeface="微软雅黑" panose="020B0503020204020204" pitchFamily="34" charset="-122"/>
                <a:ea typeface="微软雅黑" panose="020B0503020204020204" pitchFamily="34" charset="-122"/>
              </a:rPr>
              <a:t>组成结构和比例要符合规定。</a:t>
            </a:r>
            <a:endParaRPr lang="en-US" altLang="zh-CN" sz="1700" dirty="0" smtClean="0">
              <a:solidFill>
                <a:srgbClr val="FF0000"/>
              </a:solidFill>
              <a:latin typeface="微软雅黑" panose="020B0503020204020204" pitchFamily="34" charset="-122"/>
              <a:ea typeface="微软雅黑" panose="020B0503020204020204" pitchFamily="34" charset="-122"/>
            </a:endParaRPr>
          </a:p>
          <a:p>
            <a:pPr marL="285750" indent="-285750">
              <a:lnSpc>
                <a:spcPct val="150000"/>
              </a:lnSpc>
              <a:buClr>
                <a:srgbClr val="FF0000"/>
              </a:buClr>
              <a:buFont typeface="Wingdings" panose="05000000000000000000" pitchFamily="2" charset="2"/>
              <a:buChar char="Ø"/>
            </a:pPr>
            <a:r>
              <a:rPr lang="zh-CN" altLang="en-US" sz="1700" dirty="0" smtClean="0">
                <a:latin typeface="微软雅黑" panose="020B0503020204020204" pitchFamily="34" charset="-122"/>
                <a:ea typeface="微软雅黑" panose="020B0503020204020204" pitchFamily="34" charset="-122"/>
              </a:rPr>
              <a:t>各部门工会于</a:t>
            </a:r>
            <a:r>
              <a:rPr lang="en-US" altLang="zh-CN" sz="1700" dirty="0" smtClean="0">
                <a:solidFill>
                  <a:srgbClr val="FF0000"/>
                </a:solidFill>
                <a:latin typeface="微软雅黑" panose="020B0503020204020204" pitchFamily="34" charset="-122"/>
                <a:ea typeface="微软雅黑" panose="020B0503020204020204" pitchFamily="34" charset="-122"/>
              </a:rPr>
              <a:t>10</a:t>
            </a:r>
            <a:r>
              <a:rPr lang="zh-CN" altLang="en-US" sz="1700" dirty="0" smtClean="0">
                <a:solidFill>
                  <a:srgbClr val="FF0000"/>
                </a:solidFill>
                <a:latin typeface="微软雅黑" panose="020B0503020204020204" pitchFamily="34" charset="-122"/>
                <a:ea typeface="微软雅黑" panose="020B0503020204020204" pitchFamily="34" charset="-122"/>
              </a:rPr>
              <a:t>月</a:t>
            </a:r>
            <a:r>
              <a:rPr lang="en-US" altLang="zh-CN" sz="1700" dirty="0" smtClean="0">
                <a:solidFill>
                  <a:srgbClr val="FF0000"/>
                </a:solidFill>
                <a:latin typeface="微软雅黑" panose="020B0503020204020204" pitchFamily="34" charset="-122"/>
                <a:ea typeface="微软雅黑" panose="020B0503020204020204" pitchFamily="34" charset="-122"/>
              </a:rPr>
              <a:t>8</a:t>
            </a:r>
            <a:r>
              <a:rPr lang="zh-CN" altLang="en-US" sz="1700" dirty="0" smtClean="0">
                <a:solidFill>
                  <a:srgbClr val="FF0000"/>
                </a:solidFill>
                <a:latin typeface="微软雅黑" panose="020B0503020204020204" pitchFamily="34" charset="-122"/>
                <a:ea typeface="微软雅黑" panose="020B0503020204020204" pitchFamily="34" charset="-122"/>
              </a:rPr>
              <a:t>日</a:t>
            </a:r>
            <a:r>
              <a:rPr lang="zh-CN" altLang="en-US" sz="1700" dirty="0">
                <a:solidFill>
                  <a:srgbClr val="FF0000"/>
                </a:solidFill>
                <a:latin typeface="微软雅黑" panose="020B0503020204020204" pitchFamily="34" charset="-122"/>
                <a:ea typeface="微软雅黑" panose="020B0503020204020204" pitchFamily="34" charset="-122"/>
              </a:rPr>
              <a:t>下</a:t>
            </a:r>
            <a:r>
              <a:rPr lang="zh-CN" altLang="en-US" sz="1700" dirty="0" smtClean="0">
                <a:solidFill>
                  <a:srgbClr val="FF0000"/>
                </a:solidFill>
                <a:latin typeface="微软雅黑" panose="020B0503020204020204" pitchFamily="34" charset="-122"/>
                <a:ea typeface="微软雅黑" panose="020B0503020204020204" pitchFamily="34" charset="-122"/>
              </a:rPr>
              <a:t>午</a:t>
            </a:r>
            <a:r>
              <a:rPr lang="en-US" altLang="zh-CN" sz="1700" dirty="0" smtClean="0">
                <a:solidFill>
                  <a:srgbClr val="FF0000"/>
                </a:solidFill>
                <a:latin typeface="微软雅黑" panose="020B0503020204020204" pitchFamily="34" charset="-122"/>
                <a:ea typeface="微软雅黑" panose="020B0503020204020204" pitchFamily="34" charset="-122"/>
              </a:rPr>
              <a:t>3:00</a:t>
            </a:r>
            <a:r>
              <a:rPr lang="zh-CN" altLang="en-US" sz="1700" dirty="0" smtClean="0">
                <a:solidFill>
                  <a:srgbClr val="FF0000"/>
                </a:solidFill>
                <a:latin typeface="微软雅黑" panose="020B0503020204020204" pitchFamily="34" charset="-122"/>
                <a:ea typeface="微软雅黑" panose="020B0503020204020204" pitchFamily="34" charset="-122"/>
              </a:rPr>
              <a:t>前</a:t>
            </a:r>
            <a:r>
              <a:rPr lang="zh-CN" altLang="en-US" sz="1700" dirty="0" smtClean="0">
                <a:latin typeface="微软雅黑" panose="020B0503020204020204" pitchFamily="34" charset="-122"/>
                <a:ea typeface="微软雅黑" panose="020B0503020204020204" pitchFamily="34" charset="-122"/>
              </a:rPr>
              <a:t>，将部门</a:t>
            </a:r>
            <a:r>
              <a:rPr lang="zh-CN" altLang="en-US" sz="1700" dirty="0" smtClean="0">
                <a:solidFill>
                  <a:srgbClr val="FF0000"/>
                </a:solidFill>
                <a:latin typeface="微软雅黑" panose="020B0503020204020204" pitchFamily="34" charset="-122"/>
                <a:ea typeface="微软雅黑" panose="020B0503020204020204" pitchFamily="34" charset="-122"/>
              </a:rPr>
              <a:t>选举方案</a:t>
            </a:r>
            <a:r>
              <a:rPr lang="zh-CN" altLang="en-US" sz="1700" dirty="0" smtClean="0">
                <a:latin typeface="微软雅黑" panose="020B0503020204020204" pitchFamily="34" charset="-122"/>
                <a:ea typeface="微软雅黑" panose="020B0503020204020204" pitchFamily="34" charset="-122"/>
              </a:rPr>
              <a:t>报给校工会（包括选举的</a:t>
            </a:r>
            <a:r>
              <a:rPr lang="zh-CN" altLang="en-US" sz="1700" dirty="0" smtClean="0">
                <a:solidFill>
                  <a:srgbClr val="FF0000"/>
                </a:solidFill>
                <a:latin typeface="微软雅黑" panose="020B0503020204020204" pitchFamily="34" charset="-122"/>
                <a:ea typeface="微软雅黑" panose="020B0503020204020204" pitchFamily="34" charset="-122"/>
              </a:rPr>
              <a:t>时间、地点</a:t>
            </a:r>
            <a:r>
              <a:rPr lang="zh-CN" altLang="en-US" sz="1700" dirty="0" smtClean="0">
                <a:latin typeface="微软雅黑" panose="020B0503020204020204" pitchFamily="34" charset="-122"/>
                <a:ea typeface="微软雅黑" panose="020B0503020204020204" pitchFamily="34" charset="-122"/>
              </a:rPr>
              <a:t>等）</a:t>
            </a:r>
            <a:endParaRPr lang="en-US" altLang="zh-CN" sz="1700" dirty="0" smtClean="0">
              <a:latin typeface="微软雅黑" panose="020B0503020204020204" pitchFamily="34" charset="-122"/>
              <a:ea typeface="微软雅黑" panose="020B0503020204020204" pitchFamily="34" charset="-122"/>
            </a:endParaRPr>
          </a:p>
        </p:txBody>
      </p:sp>
      <p:sp>
        <p:nvSpPr>
          <p:cNvPr id="13" name="文本占位符 10"/>
          <p:cNvSpPr txBox="1"/>
          <p:nvPr/>
        </p:nvSpPr>
        <p:spPr>
          <a:xfrm>
            <a:off x="1007140" y="143613"/>
            <a:ext cx="5866195" cy="768349"/>
          </a:xfrm>
          <a:prstGeom prst="rect">
            <a:avLst/>
          </a:prstGeom>
        </p:spPr>
        <p:txBody>
          <a:bodyPr lIns="76800" tIns="38400" rIns="76800" bIns="38400" anchor="ctr" anchorCtr="0">
            <a:noAutofit/>
          </a:bodyPr>
          <a:lstStyle>
            <a:lvl1pPr marL="0" indent="0">
              <a:buNone/>
              <a:defRPr sz="3200" b="0">
                <a:solidFill>
                  <a:srgbClr val="C00000"/>
                </a:solidFill>
                <a:latin typeface="华康俪金黑W8(P)" pitchFamily="34" charset="-122"/>
                <a:ea typeface="华康俪金黑W8(P)" pitchFamily="34" charset="-122"/>
              </a:defRPr>
            </a:lvl1pPr>
          </a:lstStyle>
          <a:p>
            <a:pPr>
              <a:spcBef>
                <a:spcPct val="20000"/>
              </a:spcBef>
              <a:defRPr/>
            </a:pPr>
            <a:r>
              <a:rPr lang="zh-CN" altLang="en-US" sz="2400" b="1" dirty="0"/>
              <a:t>正式代表选举工作方案</a:t>
            </a:r>
          </a:p>
        </p:txBody>
      </p:sp>
      <p:sp>
        <p:nvSpPr>
          <p:cNvPr id="22" name="Rectangle 42"/>
          <p:cNvSpPr/>
          <p:nvPr/>
        </p:nvSpPr>
        <p:spPr bwMode="auto">
          <a:xfrm>
            <a:off x="521022" y="1320420"/>
            <a:ext cx="3806638" cy="596762"/>
          </a:xfrm>
          <a:prstGeom prst="rect">
            <a:avLst/>
          </a:prstGeom>
          <a:solidFill>
            <a:srgbClr val="C00000"/>
          </a:solidFill>
          <a:ln w="38100" cap="flat" cmpd="sng" algn="ctr">
            <a:noFill/>
            <a:prstDash val="solid"/>
            <a:headEnd type="none" w="med" len="med"/>
            <a:tailEnd type="none" w="med" len="med"/>
          </a:ln>
          <a:effectLst/>
        </p:spPr>
        <p:txBody>
          <a:bodyPr vert="horz" wrap="square" lIns="76800" tIns="76800" rIns="76800" bIns="76800" numCol="1" rtlCol="0" anchor="t" anchorCtr="0" compatLnSpc="1"/>
          <a:lstStyle/>
          <a:p>
            <a:pPr algn="ctr" defTabSz="783031" fontAlgn="base">
              <a:lnSpc>
                <a:spcPct val="130000"/>
              </a:lnSpc>
              <a:spcBef>
                <a:spcPct val="0"/>
              </a:spcBef>
              <a:spcAft>
                <a:spcPct val="0"/>
              </a:spcAft>
              <a:defRPr/>
            </a:pPr>
            <a:endParaRPr lang="en-US" sz="2600" b="1" kern="0" spc="-34" dirty="0">
              <a:gradFill>
                <a:gsLst>
                  <a:gs pos="0">
                    <a:srgbClr val="FFFFFF"/>
                  </a:gs>
                  <a:gs pos="100000">
                    <a:srgbClr val="FFFFFF"/>
                  </a:gs>
                </a:gsLst>
                <a:lin ang="5400000" scaled="0"/>
              </a:gradFill>
              <a:latin typeface="微软雅黑" panose="020B0503020204020204" pitchFamily="34" charset="-122"/>
            </a:endParaRPr>
          </a:p>
        </p:txBody>
      </p:sp>
      <p:sp>
        <p:nvSpPr>
          <p:cNvPr id="23" name="矩形 22"/>
          <p:cNvSpPr/>
          <p:nvPr/>
        </p:nvSpPr>
        <p:spPr>
          <a:xfrm>
            <a:off x="629050" y="1369483"/>
            <a:ext cx="3311188" cy="385327"/>
          </a:xfrm>
          <a:prstGeom prst="rect">
            <a:avLst/>
          </a:prstGeom>
        </p:spPr>
        <p:txBody>
          <a:bodyPr wrap="square" lIns="76800" tIns="38400" rIns="76800" bIns="38400">
            <a:spAutoFit/>
          </a:bodyPr>
          <a:lstStyle/>
          <a:p>
            <a:pPr algn="dist" defTabSz="783031" fontAlgn="base">
              <a:spcBef>
                <a:spcPct val="0"/>
              </a:spcBef>
              <a:spcAft>
                <a:spcPct val="0"/>
              </a:spcAft>
              <a:defRPr/>
            </a:pPr>
            <a:r>
              <a:rPr lang="en-US" altLang="zh-CN" b="1" kern="0" spc="-34"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a:t>
            </a:r>
            <a:r>
              <a:rPr lang="zh-CN" altLang="en-US" b="1" kern="0" spc="-34"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、选举相关工作提示</a:t>
            </a:r>
            <a:endParaRPr lang="zh-CN" altLang="en-US"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38248128"/>
      </p:ext>
    </p:extLst>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endParaRPr lang="zh-CN" altLang="en-US"/>
          </a:p>
        </p:txBody>
      </p:sp>
      <p:pic>
        <p:nvPicPr>
          <p:cNvPr id="43009" name="图片 1" descr="图片包含 文字, 白板&#10;&#10;已生成极高可信度的说明"/>
          <p:cNvPicPr>
            <a:picLocks noChangeAspect="1"/>
          </p:cNvPicPr>
          <p:nvPr/>
        </p:nvPicPr>
        <p:blipFill>
          <a:blip r:embed="rId3"/>
          <a:stretch>
            <a:fillRect/>
          </a:stretch>
        </p:blipFill>
        <p:spPr>
          <a:xfrm>
            <a:off x="-2381" y="1171"/>
            <a:ext cx="9143761" cy="6855341"/>
          </a:xfrm>
          <a:prstGeom prst="rect">
            <a:avLst/>
          </a:prstGeom>
          <a:noFill/>
          <a:ln w="9525">
            <a:noFill/>
          </a:ln>
        </p:spPr>
      </p:pic>
      <p:sp>
        <p:nvSpPr>
          <p:cNvPr id="43012" name="矩形 1"/>
          <p:cNvSpPr/>
          <p:nvPr/>
        </p:nvSpPr>
        <p:spPr>
          <a:xfrm>
            <a:off x="1229646" y="2133157"/>
            <a:ext cx="6583135" cy="816214"/>
          </a:xfrm>
          <a:prstGeom prst="rect">
            <a:avLst/>
          </a:prstGeom>
          <a:noFill/>
          <a:ln w="9525">
            <a:noFill/>
          </a:ln>
        </p:spPr>
        <p:txBody>
          <a:bodyPr wrap="square" lIns="76800" tIns="38400" rIns="76800" bIns="38400" anchor="t">
            <a:spAutoFit/>
          </a:bodyPr>
          <a:lstStyle/>
          <a:p>
            <a:r>
              <a:rPr lang="zh-CN" altLang="en-US" sz="2400" b="1" dirty="0">
                <a:solidFill>
                  <a:schemeClr val="accent6">
                    <a:lumMod val="20000"/>
                    <a:lumOff val="80000"/>
                  </a:schemeClr>
                </a:solidFill>
                <a:latin typeface="微软雅黑" panose="020B0503020204020204" pitchFamily="34" charset="-122"/>
                <a:ea typeface="微软雅黑" panose="020B0503020204020204" pitchFamily="34" charset="-122"/>
              </a:rPr>
              <a:t>上海工程技术大学第六届教职工代表大会暨第六届工会会员代表大会换届选举工作方案</a:t>
            </a:r>
            <a:endParaRPr lang="en-US" altLang="zh-CN" sz="2400" b="1" dirty="0">
              <a:solidFill>
                <a:schemeClr val="accent6">
                  <a:lumMod val="20000"/>
                  <a:lumOff val="80000"/>
                </a:schemeClr>
              </a:solidFill>
              <a:latin typeface="微软雅黑" panose="020B0503020204020204" pitchFamily="34" charset="-122"/>
              <a:ea typeface="微软雅黑" panose="020B0503020204020204" pitchFamily="34" charset="-122"/>
            </a:endParaRPr>
          </a:p>
        </p:txBody>
      </p:sp>
      <p:sp>
        <p:nvSpPr>
          <p:cNvPr id="13" name="矩形 2"/>
          <p:cNvSpPr/>
          <p:nvPr/>
        </p:nvSpPr>
        <p:spPr bwMode="auto">
          <a:xfrm>
            <a:off x="5954" y="1917182"/>
            <a:ext cx="9135426" cy="2011020"/>
          </a:xfrm>
          <a:prstGeom prst="rect">
            <a:avLst/>
          </a:prstGeom>
          <a:solidFill>
            <a:srgbClr val="CC0000"/>
          </a:solidFill>
          <a:ln>
            <a:solidFill>
              <a:srgbClr val="F15C5B"/>
            </a:solidFill>
          </a:ln>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anchor="ctr"/>
          <a:lstStyle/>
          <a:p>
            <a:pPr algn="ctr">
              <a:lnSpc>
                <a:spcPts val="4620"/>
              </a:lnSpc>
              <a:defRPr/>
            </a:pPr>
            <a:r>
              <a:rPr lang="zh-CN" altLang="en-US" sz="2900" b="1" dirty="0">
                <a:latin typeface="微软雅黑" panose="020B0503020204020204" pitchFamily="34" charset="-122"/>
                <a:ea typeface="微软雅黑" panose="020B0503020204020204" pitchFamily="34" charset="-122"/>
              </a:rPr>
              <a:t>第六届教职工代表大会暨第六届工会会员代表大会</a:t>
            </a:r>
            <a:endParaRPr lang="en-US" altLang="zh-CN" sz="2900" b="1" dirty="0">
              <a:latin typeface="微软雅黑" panose="020B0503020204020204" pitchFamily="34" charset="-122"/>
              <a:ea typeface="微软雅黑" panose="020B0503020204020204" pitchFamily="34" charset="-122"/>
            </a:endParaRPr>
          </a:p>
          <a:p>
            <a:pPr algn="ctr">
              <a:lnSpc>
                <a:spcPts val="4620"/>
              </a:lnSpc>
              <a:defRPr/>
            </a:pPr>
            <a:r>
              <a:rPr lang="zh-CN" altLang="en-US" sz="2900" b="1" dirty="0">
                <a:latin typeface="微软雅黑" panose="020B0503020204020204" pitchFamily="34" charset="-122"/>
                <a:ea typeface="微软雅黑" panose="020B0503020204020204" pitchFamily="34" charset="-122"/>
              </a:rPr>
              <a:t>正式代表选举工作方案</a:t>
            </a:r>
          </a:p>
        </p:txBody>
      </p:sp>
      <p:pic>
        <p:nvPicPr>
          <p:cNvPr id="14" name="图片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 y="5444758"/>
            <a:ext cx="9489567" cy="146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136669" y="4319312"/>
            <a:ext cx="921448" cy="339160"/>
          </a:xfrm>
          <a:prstGeom prst="rect">
            <a:avLst/>
          </a:prstGeom>
        </p:spPr>
        <p:txBody>
          <a:bodyPr wrap="square" lIns="76800" tIns="38400" rIns="76800" bIns="38400">
            <a:spAutoFit/>
          </a:bodyPr>
          <a:lstStyle/>
          <a:p>
            <a:pPr algn="dist"/>
            <a:r>
              <a:rPr lang="zh-CN" altLang="en-US" sz="1700" b="1" dirty="0">
                <a:solidFill>
                  <a:srgbClr val="FF0000"/>
                </a:solidFill>
                <a:latin typeface="微软雅黑" panose="020B0503020204020204" pitchFamily="34" charset="-122"/>
                <a:ea typeface="微软雅黑" panose="020B0503020204020204" pitchFamily="34" charset="-122"/>
              </a:rPr>
              <a:t>校工会</a:t>
            </a:r>
            <a:endParaRPr lang="en-US" altLang="zh-CN" sz="1700" b="1" dirty="0">
              <a:solidFill>
                <a:srgbClr val="FF0000"/>
              </a:solidFill>
              <a:latin typeface="微软雅黑" panose="020B0503020204020204" pitchFamily="34" charset="-122"/>
              <a:ea typeface="微软雅黑" panose="020B0503020204020204" pitchFamily="34" charset="-122"/>
            </a:endParaRPr>
          </a:p>
        </p:txBody>
      </p:sp>
      <p:sp>
        <p:nvSpPr>
          <p:cNvPr id="5" name="矩形 4"/>
          <p:cNvSpPr/>
          <p:nvPr/>
        </p:nvSpPr>
        <p:spPr>
          <a:xfrm>
            <a:off x="3714444" y="4684783"/>
            <a:ext cx="1751691" cy="339160"/>
          </a:xfrm>
          <a:prstGeom prst="rect">
            <a:avLst/>
          </a:prstGeom>
        </p:spPr>
        <p:txBody>
          <a:bodyPr wrap="none" lIns="76800" tIns="38400" rIns="76800" bIns="38400">
            <a:spAutoFit/>
          </a:bodyPr>
          <a:lstStyle/>
          <a:p>
            <a:pPr algn="dist"/>
            <a:r>
              <a:rPr lang="en-US" altLang="zh-CN" sz="1700" b="1" dirty="0">
                <a:solidFill>
                  <a:srgbClr val="FF0000"/>
                </a:solidFill>
                <a:latin typeface="微软雅黑" panose="020B0503020204020204" pitchFamily="34" charset="-122"/>
                <a:ea typeface="微软雅黑" panose="020B0503020204020204" pitchFamily="34" charset="-122"/>
              </a:rPr>
              <a:t>2018</a:t>
            </a:r>
            <a:r>
              <a:rPr lang="zh-CN" altLang="en-US" sz="1700" b="1" dirty="0">
                <a:solidFill>
                  <a:srgbClr val="FF0000"/>
                </a:solidFill>
                <a:latin typeface="微软雅黑" panose="020B0503020204020204" pitchFamily="34" charset="-122"/>
                <a:ea typeface="微软雅黑" panose="020B0503020204020204" pitchFamily="34" charset="-122"/>
              </a:rPr>
              <a:t>年</a:t>
            </a:r>
            <a:r>
              <a:rPr lang="en-US" altLang="zh-CN" sz="1700" b="1" dirty="0">
                <a:solidFill>
                  <a:srgbClr val="FF0000"/>
                </a:solidFill>
                <a:latin typeface="微软雅黑" panose="020B0503020204020204" pitchFamily="34" charset="-122"/>
                <a:ea typeface="微软雅黑" panose="020B0503020204020204" pitchFamily="34" charset="-122"/>
              </a:rPr>
              <a:t>9</a:t>
            </a:r>
            <a:r>
              <a:rPr lang="zh-CN" altLang="en-US" sz="1700" b="1" dirty="0" smtClean="0">
                <a:solidFill>
                  <a:srgbClr val="FF0000"/>
                </a:solidFill>
                <a:latin typeface="微软雅黑" panose="020B0503020204020204" pitchFamily="34" charset="-122"/>
                <a:ea typeface="微软雅黑" panose="020B0503020204020204" pitchFamily="34" charset="-122"/>
              </a:rPr>
              <a:t>月</a:t>
            </a:r>
            <a:r>
              <a:rPr lang="en-US" altLang="zh-CN" sz="1700" b="1" dirty="0" smtClean="0">
                <a:solidFill>
                  <a:srgbClr val="FF0000"/>
                </a:solidFill>
                <a:latin typeface="微软雅黑" panose="020B0503020204020204" pitchFamily="34" charset="-122"/>
                <a:ea typeface="微软雅黑" panose="020B0503020204020204" pitchFamily="34" charset="-122"/>
              </a:rPr>
              <a:t>30</a:t>
            </a:r>
            <a:r>
              <a:rPr lang="zh-CN" altLang="en-US" sz="1700" b="1" dirty="0" smtClean="0">
                <a:solidFill>
                  <a:srgbClr val="FF0000"/>
                </a:solidFill>
                <a:latin typeface="微软雅黑" panose="020B0503020204020204" pitchFamily="34" charset="-122"/>
                <a:ea typeface="微软雅黑" panose="020B0503020204020204" pitchFamily="34" charset="-122"/>
              </a:rPr>
              <a:t>日</a:t>
            </a:r>
            <a:endParaRPr lang="zh-CN" altLang="en-US" sz="1700" b="1" dirty="0">
              <a:solidFill>
                <a:srgbClr val="FF0000"/>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866" y="415810"/>
            <a:ext cx="2984990" cy="637475"/>
          </a:xfrm>
          <a:prstGeom prst="rect">
            <a:avLst/>
          </a:prstGeom>
        </p:spPr>
      </p:pic>
    </p:spTree>
    <p:extLst>
      <p:ext uri="{BB962C8B-B14F-4D97-AF65-F5344CB8AC3E}">
        <p14:creationId xmlns:p14="http://schemas.microsoft.com/office/powerpoint/2010/main" val="2710421237"/>
      </p:ext>
    </p:extLst>
  </p:cSld>
  <p:clrMapOvr>
    <a:masterClrMapping/>
  </p:clrMapOvr>
  <mc:AlternateContent xmlns:mc="http://schemas.openxmlformats.org/markup-compatibility/2006" xmlns:p14="http://schemas.microsoft.com/office/powerpoint/2010/main">
    <mc:Choice Requires="p14">
      <p:transition p14:dur="9">
        <p:cover dir="r"/>
      </p:transition>
    </mc:Choice>
    <mc:Fallback xmlns="">
      <p:transition>
        <p:cover dir="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liangxueyizuo3.png"/>
          <p:cNvPicPr>
            <a:picLocks noChangeAspect="1"/>
          </p:cNvPicPr>
          <p:nvPr/>
        </p:nvPicPr>
        <p:blipFill rotWithShape="1">
          <a:blip r:embed="rId3" cstate="print"/>
          <a:srcRect t="49014" r="6216"/>
          <a:stretch>
            <a:fillRect/>
          </a:stretch>
        </p:blipFill>
        <p:spPr>
          <a:xfrm>
            <a:off x="1" y="4130660"/>
            <a:ext cx="9143761" cy="2560779"/>
          </a:xfrm>
          <a:prstGeom prst="rect">
            <a:avLst/>
          </a:prstGeom>
        </p:spPr>
      </p:pic>
      <p:pic>
        <p:nvPicPr>
          <p:cNvPr id="3" name="图片 2" descr="liangxueyizuo3.pn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5000" contrast="30000"/>
                    </a14:imgEffect>
                    <a14:imgEffect>
                      <a14:colorTemperature colorTemp="11500"/>
                    </a14:imgEffect>
                  </a14:imgLayer>
                </a14:imgProps>
              </a:ext>
            </a:extLst>
          </a:blip>
          <a:stretch>
            <a:fillRect/>
          </a:stretch>
        </p:blipFill>
        <p:spPr>
          <a:xfrm>
            <a:off x="1" y="16945"/>
            <a:ext cx="9143761" cy="1616952"/>
          </a:xfrm>
          <a:prstGeom prst="rect">
            <a:avLst/>
          </a:prstGeom>
        </p:spPr>
      </p:pic>
      <p:sp>
        <p:nvSpPr>
          <p:cNvPr id="10" name="矩形 9"/>
          <p:cNvSpPr/>
          <p:nvPr/>
        </p:nvSpPr>
        <p:spPr>
          <a:xfrm>
            <a:off x="935131" y="3362219"/>
            <a:ext cx="1188597" cy="600770"/>
          </a:xfrm>
          <a:prstGeom prst="rect">
            <a:avLst/>
          </a:prstGeom>
        </p:spPr>
        <p:txBody>
          <a:bodyPr wrap="square" lIns="76800" tIns="38400" rIns="76800" bIns="38400">
            <a:spAutoFit/>
          </a:bodyPr>
          <a:lstStyle/>
          <a:p>
            <a:pPr algn="dist"/>
            <a:r>
              <a:rPr lang="zh-CN" altLang="en-US" sz="3400" b="1" dirty="0">
                <a:gradFill>
                  <a:gsLst>
                    <a:gs pos="10000">
                      <a:srgbClr val="C00000"/>
                    </a:gs>
                    <a:gs pos="70000">
                      <a:srgbClr val="FF0000"/>
                    </a:gs>
                  </a:gsLst>
                  <a:lin ang="5400000" scaled="1"/>
                </a:gradFill>
                <a:latin typeface="微软雅黑" panose="020B0503020204020204" pitchFamily="34" charset="-122"/>
                <a:ea typeface="微软雅黑" panose="020B0503020204020204" pitchFamily="34" charset="-122"/>
                <a:cs typeface="方正苏新诗柳楷简体-yolan" panose="02000000000000000000" pitchFamily="2" charset="-122"/>
              </a:rPr>
              <a:t>目录</a:t>
            </a:r>
          </a:p>
        </p:txBody>
      </p:sp>
      <p:sp>
        <p:nvSpPr>
          <p:cNvPr id="13" name="流程图: 可选过程 12"/>
          <p:cNvSpPr>
            <a:spLocks noChangeAspect="1"/>
          </p:cNvSpPr>
          <p:nvPr/>
        </p:nvSpPr>
        <p:spPr>
          <a:xfrm>
            <a:off x="2961696" y="1629387"/>
            <a:ext cx="674200" cy="681009"/>
          </a:xfrm>
          <a:prstGeom prst="flowChartAlternateProcess">
            <a:avLst/>
          </a:prstGeom>
          <a:gradFill>
            <a:gsLst>
              <a:gs pos="10000">
                <a:srgbClr val="C00000"/>
              </a:gs>
              <a:gs pos="70000">
                <a:srgbClr val="FF00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algn="ctr"/>
            <a:r>
              <a:rPr lang="en-US" altLang="zh-CN" b="1" dirty="0" smtClean="0">
                <a:solidFill>
                  <a:srgbClr val="FFFAF0"/>
                </a:solidFill>
                <a:latin typeface="微软雅黑" panose="020B0503020204020204" pitchFamily="34" charset="-122"/>
                <a:ea typeface="微软雅黑" panose="020B0503020204020204" pitchFamily="34" charset="-122"/>
              </a:rPr>
              <a:t>1</a:t>
            </a:r>
            <a:endParaRPr lang="zh-CN" altLang="en-US" b="1" dirty="0">
              <a:solidFill>
                <a:srgbClr val="FFFAF0"/>
              </a:solidFill>
              <a:latin typeface="微软雅黑" panose="020B0503020204020204" pitchFamily="34" charset="-122"/>
              <a:ea typeface="微软雅黑" panose="020B0503020204020204" pitchFamily="34" charset="-122"/>
            </a:endParaRPr>
          </a:p>
        </p:txBody>
      </p:sp>
      <p:pic>
        <p:nvPicPr>
          <p:cNvPr id="17" name="图片 16" descr="liangxueyizuo2.png"/>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25000"/>
                    </a14:imgEffect>
                    <a14:imgEffect>
                      <a14:colorTemperature colorTemp="11500"/>
                    </a14:imgEffect>
                  </a14:imgLayer>
                </a14:imgProps>
              </a:ext>
            </a:extLst>
          </a:blip>
          <a:stretch>
            <a:fillRect/>
          </a:stretch>
        </p:blipFill>
        <p:spPr>
          <a:xfrm>
            <a:off x="8328395" y="4585735"/>
            <a:ext cx="815367" cy="2270777"/>
          </a:xfrm>
          <a:prstGeom prst="rect">
            <a:avLst/>
          </a:prstGeom>
        </p:spPr>
      </p:pic>
      <p:sp>
        <p:nvSpPr>
          <p:cNvPr id="24" name="流程图: 可选过程 23"/>
          <p:cNvSpPr>
            <a:spLocks noChangeAspect="1"/>
          </p:cNvSpPr>
          <p:nvPr/>
        </p:nvSpPr>
        <p:spPr>
          <a:xfrm>
            <a:off x="2969793" y="2421122"/>
            <a:ext cx="674200" cy="681009"/>
          </a:xfrm>
          <a:prstGeom prst="flowChartAlternateProcess">
            <a:avLst/>
          </a:prstGeom>
          <a:gradFill>
            <a:gsLst>
              <a:gs pos="10000">
                <a:srgbClr val="C00000"/>
              </a:gs>
              <a:gs pos="70000">
                <a:srgbClr val="FF00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algn="ctr"/>
            <a:r>
              <a:rPr lang="en-US" altLang="zh-CN" b="1" dirty="0" smtClean="0">
                <a:solidFill>
                  <a:srgbClr val="FFFAF0"/>
                </a:solidFill>
                <a:latin typeface="微软雅黑" panose="020B0503020204020204" pitchFamily="34" charset="-122"/>
                <a:ea typeface="微软雅黑" panose="020B0503020204020204" pitchFamily="34" charset="-122"/>
              </a:rPr>
              <a:t>2</a:t>
            </a:r>
            <a:endParaRPr lang="zh-CN" altLang="en-US" b="1" dirty="0">
              <a:solidFill>
                <a:srgbClr val="FFFAF0"/>
              </a:solidFill>
              <a:latin typeface="微软雅黑" panose="020B0503020204020204" pitchFamily="34" charset="-122"/>
              <a:ea typeface="微软雅黑" panose="020B0503020204020204" pitchFamily="34" charset="-122"/>
            </a:endParaRPr>
          </a:p>
        </p:txBody>
      </p:sp>
      <p:sp>
        <p:nvSpPr>
          <p:cNvPr id="53" name="矩形: 圆角 52"/>
          <p:cNvSpPr/>
          <p:nvPr/>
        </p:nvSpPr>
        <p:spPr>
          <a:xfrm>
            <a:off x="3879507" y="1629217"/>
            <a:ext cx="3931656" cy="676734"/>
          </a:xfrm>
          <a:prstGeom prst="roundRect">
            <a:avLst>
              <a:gd name="adj" fmla="val 11900"/>
            </a:avLst>
          </a:prstGeom>
          <a:gradFill>
            <a:gsLst>
              <a:gs pos="10000">
                <a:srgbClr val="C00000"/>
              </a:gs>
              <a:gs pos="70000">
                <a:srgbClr val="FF00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algn="ctr"/>
            <a:r>
              <a:rPr lang="zh-CN" altLang="en-US" b="1" dirty="0" smtClean="0">
                <a:solidFill>
                  <a:srgbClr val="FFF6EF"/>
                </a:solidFill>
                <a:latin typeface="Century Gothic" panose="020B0502020202020204" pitchFamily="34" charset="0"/>
                <a:ea typeface="微软雅黑" panose="020B0503020204020204" pitchFamily="34" charset="-122"/>
              </a:rPr>
              <a:t>正式代表规模</a:t>
            </a:r>
            <a:endParaRPr lang="zh-CN" altLang="en-US" b="1" dirty="0">
              <a:solidFill>
                <a:srgbClr val="FFF6EF"/>
              </a:solidFill>
              <a:latin typeface="Century Gothic" panose="020B0502020202020204" pitchFamily="34" charset="0"/>
              <a:ea typeface="微软雅黑" panose="020B0503020204020204" pitchFamily="34" charset="-122"/>
            </a:endParaRPr>
          </a:p>
        </p:txBody>
      </p:sp>
      <p:sp>
        <p:nvSpPr>
          <p:cNvPr id="55" name="矩形: 圆角 54"/>
          <p:cNvSpPr/>
          <p:nvPr/>
        </p:nvSpPr>
        <p:spPr>
          <a:xfrm>
            <a:off x="3879780" y="2426549"/>
            <a:ext cx="3932580" cy="675582"/>
          </a:xfrm>
          <a:prstGeom prst="roundRect">
            <a:avLst>
              <a:gd name="adj" fmla="val 10489"/>
            </a:avLst>
          </a:prstGeom>
          <a:gradFill>
            <a:gsLst>
              <a:gs pos="10000">
                <a:srgbClr val="C00000"/>
              </a:gs>
              <a:gs pos="70000">
                <a:srgbClr val="FF00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algn="ctr"/>
            <a:r>
              <a:rPr lang="zh-CN" altLang="en-US" b="1" dirty="0" smtClean="0">
                <a:solidFill>
                  <a:srgbClr val="FFF6EF"/>
                </a:solidFill>
                <a:latin typeface="Century Gothic" panose="020B0502020202020204" pitchFamily="34" charset="0"/>
                <a:ea typeface="微软雅黑" panose="020B0503020204020204" pitchFamily="34" charset="-122"/>
              </a:rPr>
              <a:t>正式代表构成</a:t>
            </a:r>
            <a:endParaRPr lang="zh-CN" altLang="zh-CN" b="1" dirty="0">
              <a:solidFill>
                <a:srgbClr val="FFF6EF"/>
              </a:solidFill>
              <a:latin typeface="Century Gothic" panose="020B0502020202020204" pitchFamily="34" charset="0"/>
              <a:ea typeface="微软雅黑" panose="020B0503020204020204" pitchFamily="34" charset="-122"/>
            </a:endParaRPr>
          </a:p>
        </p:txBody>
      </p:sp>
      <p:sp>
        <p:nvSpPr>
          <p:cNvPr id="2" name="流程图: 可选过程 1"/>
          <p:cNvSpPr>
            <a:spLocks noChangeAspect="1"/>
          </p:cNvSpPr>
          <p:nvPr/>
        </p:nvSpPr>
        <p:spPr>
          <a:xfrm>
            <a:off x="2969793" y="3251931"/>
            <a:ext cx="674200" cy="681009"/>
          </a:xfrm>
          <a:prstGeom prst="flowChartAlternateProcess">
            <a:avLst/>
          </a:prstGeom>
          <a:gradFill>
            <a:gsLst>
              <a:gs pos="10000">
                <a:srgbClr val="C00000"/>
              </a:gs>
              <a:gs pos="70000">
                <a:srgbClr val="FF00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algn="ctr"/>
            <a:r>
              <a:rPr lang="en-US" altLang="zh-CN" b="1" dirty="0" smtClean="0">
                <a:solidFill>
                  <a:srgbClr val="FFFAF0"/>
                </a:solidFill>
                <a:latin typeface="微软雅黑" panose="020B0503020204020204" pitchFamily="34" charset="-122"/>
                <a:ea typeface="微软雅黑" panose="020B0503020204020204" pitchFamily="34" charset="-122"/>
              </a:rPr>
              <a:t>3</a:t>
            </a:r>
            <a:endParaRPr lang="zh-CN" altLang="en-US" b="1" dirty="0">
              <a:solidFill>
                <a:srgbClr val="FFFAF0"/>
              </a:solidFill>
              <a:latin typeface="微软雅黑" panose="020B0503020204020204" pitchFamily="34" charset="-122"/>
              <a:ea typeface="微软雅黑" panose="020B0503020204020204" pitchFamily="34" charset="-122"/>
            </a:endParaRPr>
          </a:p>
        </p:txBody>
      </p:sp>
      <p:sp>
        <p:nvSpPr>
          <p:cNvPr id="4" name="矩形: 圆角 54"/>
          <p:cNvSpPr/>
          <p:nvPr/>
        </p:nvSpPr>
        <p:spPr>
          <a:xfrm>
            <a:off x="3878827" y="3251644"/>
            <a:ext cx="3932580" cy="675582"/>
          </a:xfrm>
          <a:prstGeom prst="roundRect">
            <a:avLst>
              <a:gd name="adj" fmla="val 10489"/>
            </a:avLst>
          </a:prstGeom>
          <a:gradFill>
            <a:gsLst>
              <a:gs pos="10000">
                <a:srgbClr val="C00000"/>
              </a:gs>
              <a:gs pos="70000">
                <a:srgbClr val="FF00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algn="ctr"/>
            <a:r>
              <a:rPr lang="zh-CN" altLang="en-US" b="1" dirty="0" smtClean="0">
                <a:solidFill>
                  <a:srgbClr val="FFF6EF"/>
                </a:solidFill>
                <a:latin typeface="Century Gothic" panose="020B0502020202020204" pitchFamily="34" charset="0"/>
                <a:ea typeface="微软雅黑" panose="020B0503020204020204" pitchFamily="34" charset="-122"/>
              </a:rPr>
              <a:t>正式代表条件</a:t>
            </a:r>
            <a:endParaRPr lang="zh-CN" altLang="en-US" b="1" dirty="0">
              <a:solidFill>
                <a:srgbClr val="FFF6EF"/>
              </a:solidFill>
              <a:latin typeface="Century Gothic" panose="020B0502020202020204" pitchFamily="34" charset="0"/>
              <a:ea typeface="微软雅黑" panose="020B0503020204020204" pitchFamily="34" charset="-122"/>
            </a:endParaRPr>
          </a:p>
        </p:txBody>
      </p:sp>
      <p:pic>
        <p:nvPicPr>
          <p:cNvPr id="18" name="图片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7709" y="1687366"/>
            <a:ext cx="1400035" cy="1414766"/>
          </a:xfrm>
          <a:prstGeom prst="rect">
            <a:avLst/>
          </a:prstGeom>
        </p:spPr>
      </p:pic>
      <p:sp>
        <p:nvSpPr>
          <p:cNvPr id="20" name="流程图: 可选过程 19"/>
          <p:cNvSpPr>
            <a:spLocks noChangeAspect="1"/>
          </p:cNvSpPr>
          <p:nvPr/>
        </p:nvSpPr>
        <p:spPr>
          <a:xfrm>
            <a:off x="2951609" y="4043835"/>
            <a:ext cx="674200" cy="681009"/>
          </a:xfrm>
          <a:prstGeom prst="flowChartAlternateProcess">
            <a:avLst/>
          </a:prstGeom>
          <a:gradFill>
            <a:gsLst>
              <a:gs pos="10000">
                <a:srgbClr val="C00000"/>
              </a:gs>
              <a:gs pos="70000">
                <a:srgbClr val="FF00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algn="ctr"/>
            <a:r>
              <a:rPr lang="en-US" altLang="zh-CN" b="1" dirty="0" smtClean="0">
                <a:solidFill>
                  <a:srgbClr val="FFFAF0"/>
                </a:solidFill>
                <a:latin typeface="微软雅黑" panose="020B0503020204020204" pitchFamily="34" charset="-122"/>
                <a:ea typeface="微软雅黑" panose="020B0503020204020204" pitchFamily="34" charset="-122"/>
              </a:rPr>
              <a:t>4</a:t>
            </a:r>
            <a:endParaRPr lang="zh-CN" altLang="en-US" b="1" dirty="0">
              <a:solidFill>
                <a:srgbClr val="FFFAF0"/>
              </a:solidFill>
              <a:latin typeface="微软雅黑" panose="020B0503020204020204" pitchFamily="34" charset="-122"/>
              <a:ea typeface="微软雅黑" panose="020B0503020204020204" pitchFamily="34" charset="-122"/>
            </a:endParaRPr>
          </a:p>
        </p:txBody>
      </p:sp>
      <p:sp>
        <p:nvSpPr>
          <p:cNvPr id="21" name="矩形: 圆角 54"/>
          <p:cNvSpPr/>
          <p:nvPr/>
        </p:nvSpPr>
        <p:spPr>
          <a:xfrm>
            <a:off x="3860643" y="4043548"/>
            <a:ext cx="3932580" cy="675582"/>
          </a:xfrm>
          <a:prstGeom prst="roundRect">
            <a:avLst>
              <a:gd name="adj" fmla="val 10489"/>
            </a:avLst>
          </a:prstGeom>
          <a:gradFill>
            <a:gsLst>
              <a:gs pos="10000">
                <a:srgbClr val="C00000"/>
              </a:gs>
              <a:gs pos="70000">
                <a:srgbClr val="FF00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algn="ctr"/>
            <a:r>
              <a:rPr lang="zh-CN" altLang="en-US" b="1" dirty="0" smtClean="0">
                <a:solidFill>
                  <a:srgbClr val="FFF6EF"/>
                </a:solidFill>
                <a:latin typeface="Century Gothic" panose="020B0502020202020204" pitchFamily="34" charset="0"/>
                <a:ea typeface="微软雅黑" panose="020B0503020204020204" pitchFamily="34" charset="-122"/>
              </a:rPr>
              <a:t>选举程序与时间安排</a:t>
            </a:r>
            <a:endParaRPr lang="zh-CN" altLang="en-US" b="1" dirty="0">
              <a:solidFill>
                <a:srgbClr val="FFF6EF"/>
              </a:solidFill>
              <a:latin typeface="Century Gothic" panose="020B0502020202020204" pitchFamily="34" charset="0"/>
              <a:ea typeface="微软雅黑" panose="020B0503020204020204" pitchFamily="34" charset="-122"/>
            </a:endParaRPr>
          </a:p>
        </p:txBody>
      </p:sp>
      <p:sp>
        <p:nvSpPr>
          <p:cNvPr id="22" name="流程图: 可选过程 21"/>
          <p:cNvSpPr>
            <a:spLocks noChangeAspect="1"/>
          </p:cNvSpPr>
          <p:nvPr/>
        </p:nvSpPr>
        <p:spPr>
          <a:xfrm>
            <a:off x="2951609" y="4869113"/>
            <a:ext cx="674200" cy="681009"/>
          </a:xfrm>
          <a:prstGeom prst="flowChartAlternateProcess">
            <a:avLst/>
          </a:prstGeom>
          <a:gradFill>
            <a:gsLst>
              <a:gs pos="10000">
                <a:srgbClr val="C00000"/>
              </a:gs>
              <a:gs pos="70000">
                <a:srgbClr val="FF00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algn="ctr"/>
            <a:r>
              <a:rPr lang="en-US" altLang="zh-CN" b="1" dirty="0" smtClean="0">
                <a:solidFill>
                  <a:srgbClr val="FFFAF0"/>
                </a:solidFill>
                <a:latin typeface="微软雅黑" panose="020B0503020204020204" pitchFamily="34" charset="-122"/>
                <a:ea typeface="微软雅黑" panose="020B0503020204020204" pitchFamily="34" charset="-122"/>
              </a:rPr>
              <a:t>5</a:t>
            </a:r>
            <a:endParaRPr lang="zh-CN" altLang="en-US" b="1" dirty="0">
              <a:solidFill>
                <a:srgbClr val="FFFAF0"/>
              </a:solidFill>
              <a:latin typeface="微软雅黑" panose="020B0503020204020204" pitchFamily="34" charset="-122"/>
              <a:ea typeface="微软雅黑" panose="020B0503020204020204" pitchFamily="34" charset="-122"/>
            </a:endParaRPr>
          </a:p>
        </p:txBody>
      </p:sp>
      <p:sp>
        <p:nvSpPr>
          <p:cNvPr id="23" name="矩形: 圆角 54"/>
          <p:cNvSpPr/>
          <p:nvPr/>
        </p:nvSpPr>
        <p:spPr>
          <a:xfrm>
            <a:off x="3860643" y="4868826"/>
            <a:ext cx="3932580" cy="675582"/>
          </a:xfrm>
          <a:prstGeom prst="roundRect">
            <a:avLst>
              <a:gd name="adj" fmla="val 10489"/>
            </a:avLst>
          </a:prstGeom>
          <a:gradFill>
            <a:gsLst>
              <a:gs pos="10000">
                <a:srgbClr val="C00000"/>
              </a:gs>
              <a:gs pos="70000">
                <a:srgbClr val="FF00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algn="ctr"/>
            <a:r>
              <a:rPr lang="zh-CN" altLang="en-US" b="1" dirty="0" smtClean="0">
                <a:solidFill>
                  <a:srgbClr val="FFF6EF"/>
                </a:solidFill>
                <a:latin typeface="Century Gothic" panose="020B0502020202020204" pitchFamily="34" charset="0"/>
                <a:ea typeface="微软雅黑" panose="020B0503020204020204" pitchFamily="34" charset="-122"/>
              </a:rPr>
              <a:t>选举相关工作提示</a:t>
            </a:r>
            <a:endParaRPr lang="zh-CN" altLang="en-US" b="1" dirty="0">
              <a:solidFill>
                <a:srgbClr val="FFF6EF"/>
              </a:solidFill>
              <a:latin typeface="Century Gothic" panose="020B0502020202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9">
        <p:cover dir="r"/>
      </p:transition>
    </mc:Choice>
    <mc:Fallback xmlns="">
      <p:transition>
        <p:cover dir="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0C913308-F349-4B6D-A68A-DD1791B4A57B}" type="slidenum">
              <a:rPr lang="zh-CN" altLang="en-US" smtClean="0"/>
              <a:t>3</a:t>
            </a:fld>
            <a:endParaRPr lang="zh-CN" altLang="en-US" dirty="0"/>
          </a:p>
        </p:txBody>
      </p:sp>
      <p:sp>
        <p:nvSpPr>
          <p:cNvPr id="14" name="文本占位符 10"/>
          <p:cNvSpPr txBox="1"/>
          <p:nvPr/>
        </p:nvSpPr>
        <p:spPr>
          <a:xfrm>
            <a:off x="1007140" y="143613"/>
            <a:ext cx="5866195" cy="768349"/>
          </a:xfrm>
          <a:prstGeom prst="rect">
            <a:avLst/>
          </a:prstGeom>
        </p:spPr>
        <p:txBody>
          <a:bodyPr lIns="76800" tIns="38400" rIns="76800" bIns="38400" anchor="ctr" anchorCtr="0">
            <a:noAutofit/>
          </a:bodyPr>
          <a:lstStyle>
            <a:lvl1pPr marL="0" indent="0">
              <a:buNone/>
              <a:defRPr sz="3200" b="0">
                <a:solidFill>
                  <a:srgbClr val="C00000"/>
                </a:solidFill>
                <a:latin typeface="华康俪金黑W8(P)" pitchFamily="34" charset="-122"/>
                <a:ea typeface="华康俪金黑W8(P)" pitchFamily="34" charset="-122"/>
              </a:defRPr>
            </a:lvl1pPr>
          </a:lstStyle>
          <a:p>
            <a:pPr>
              <a:spcBef>
                <a:spcPct val="20000"/>
              </a:spcBef>
              <a:defRPr/>
            </a:pPr>
            <a:r>
              <a:rPr lang="zh-CN" altLang="en-US" sz="2400" b="1" dirty="0"/>
              <a:t>正式代表选举工作方案</a:t>
            </a:r>
          </a:p>
        </p:txBody>
      </p:sp>
      <p:grpSp>
        <p:nvGrpSpPr>
          <p:cNvPr id="15" name="组合 14"/>
          <p:cNvGrpSpPr/>
          <p:nvPr/>
        </p:nvGrpSpPr>
        <p:grpSpPr>
          <a:xfrm>
            <a:off x="0" y="929252"/>
            <a:ext cx="9169771" cy="147702"/>
            <a:chOff x="187464" y="916561"/>
            <a:chExt cx="8742244" cy="110776"/>
          </a:xfrm>
        </p:grpSpPr>
        <p:grpSp>
          <p:nvGrpSpPr>
            <p:cNvPr id="16" name="组合 1"/>
            <p:cNvGrpSpPr/>
            <p:nvPr/>
          </p:nvGrpSpPr>
          <p:grpSpPr>
            <a:xfrm>
              <a:off x="187464" y="945457"/>
              <a:ext cx="8742244" cy="80262"/>
              <a:chOff x="456882" y="945450"/>
              <a:chExt cx="8742244" cy="175865"/>
            </a:xfrm>
          </p:grpSpPr>
          <p:grpSp>
            <p:nvGrpSpPr>
              <p:cNvPr id="18" name="组合 14"/>
              <p:cNvGrpSpPr/>
              <p:nvPr/>
            </p:nvGrpSpPr>
            <p:grpSpPr>
              <a:xfrm>
                <a:off x="456882" y="945450"/>
                <a:ext cx="8716249" cy="175865"/>
                <a:chOff x="811554" y="1260894"/>
                <a:chExt cx="11417695" cy="234543"/>
              </a:xfrm>
            </p:grpSpPr>
            <p:pic>
              <p:nvPicPr>
                <p:cNvPr id="20" name="Picture 5" descr="C:\Users\Administrator\Desktop\党政机关\素材\长城\矢量长城\线稿长城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93888" r="2897" b="-606"/>
                <a:stretch>
                  <a:fillRect/>
                </a:stretch>
              </p:blipFill>
              <p:spPr bwMode="auto">
                <a:xfrm>
                  <a:off x="6134112" y="1260900"/>
                  <a:ext cx="6095137" cy="23453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Administrator\Desktop\党政机关\素材\长城\矢量长城\线稿长城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3888" r="15085" b="-20"/>
                <a:stretch>
                  <a:fillRect/>
                </a:stretch>
              </p:blipFill>
              <p:spPr bwMode="auto">
                <a:xfrm flipH="1">
                  <a:off x="811554" y="1260894"/>
                  <a:ext cx="5330116" cy="214087"/>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矩形 18"/>
              <p:cNvSpPr/>
              <p:nvPr/>
            </p:nvSpPr>
            <p:spPr>
              <a:xfrm>
                <a:off x="5364088" y="945457"/>
                <a:ext cx="3835038" cy="160518"/>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Box 19"/>
            <p:cNvSpPr txBox="1"/>
            <p:nvPr/>
          </p:nvSpPr>
          <p:spPr>
            <a:xfrm>
              <a:off x="5549969" y="916561"/>
              <a:ext cx="2587970" cy="110776"/>
            </a:xfrm>
            <a:prstGeom prst="rect">
              <a:avLst/>
            </a:prstGeom>
            <a:noFill/>
            <a:effectLst/>
          </p:spPr>
          <p:txBody>
            <a:bodyPr wrap="none" lIns="91411" tIns="45705" rIns="91411" bIns="45705" rtlCol="0">
              <a:spAutoFit/>
            </a:bodyPr>
            <a:lstStyle/>
            <a:p>
              <a:pPr>
                <a:lnSpc>
                  <a:spcPct val="120000"/>
                </a:lnSpc>
              </a:pPr>
              <a:r>
                <a:rPr lang="en-US" altLang="zh-CN" sz="300" spc="672" dirty="0">
                  <a:solidFill>
                    <a:srgbClr val="FDE9D5"/>
                  </a:solidFill>
                  <a:latin typeface="+mj-ea"/>
                  <a:ea typeface="+mj-ea"/>
                  <a:cs typeface="+mn-ea"/>
                  <a:sym typeface="+mn-lt"/>
                </a:rPr>
                <a:t>COMMUNIST PARTY OF CHINA</a:t>
              </a:r>
              <a:endParaRPr lang="zh-CN" altLang="en-US" sz="300" spc="672" dirty="0">
                <a:solidFill>
                  <a:srgbClr val="FDE9D5"/>
                </a:solidFill>
                <a:latin typeface="+mj-ea"/>
                <a:ea typeface="+mj-ea"/>
                <a:cs typeface="+mn-ea"/>
                <a:sym typeface="+mn-lt"/>
              </a:endParaRPr>
            </a:p>
          </p:txBody>
        </p:sp>
      </p:grpSp>
      <p:sp>
        <p:nvSpPr>
          <p:cNvPr id="22" name="Rectangle 42"/>
          <p:cNvSpPr/>
          <p:nvPr/>
        </p:nvSpPr>
        <p:spPr bwMode="auto">
          <a:xfrm>
            <a:off x="521022" y="1320420"/>
            <a:ext cx="3132756" cy="596762"/>
          </a:xfrm>
          <a:prstGeom prst="rect">
            <a:avLst/>
          </a:prstGeom>
          <a:solidFill>
            <a:srgbClr val="C00000"/>
          </a:solidFill>
          <a:ln w="38100" cap="flat" cmpd="sng" algn="ctr">
            <a:noFill/>
            <a:prstDash val="solid"/>
            <a:headEnd type="none" w="med" len="med"/>
            <a:tailEnd type="none" w="med" len="med"/>
          </a:ln>
          <a:effectLst/>
        </p:spPr>
        <p:txBody>
          <a:bodyPr vert="horz" wrap="square" lIns="76800" tIns="76800" rIns="76800" bIns="76800" numCol="1" rtlCol="0" anchor="t" anchorCtr="0" compatLnSpc="1"/>
          <a:lstStyle/>
          <a:p>
            <a:pPr algn="ctr" defTabSz="783031" fontAlgn="base">
              <a:lnSpc>
                <a:spcPct val="130000"/>
              </a:lnSpc>
              <a:spcBef>
                <a:spcPct val="0"/>
              </a:spcBef>
              <a:spcAft>
                <a:spcPct val="0"/>
              </a:spcAft>
              <a:defRPr/>
            </a:pPr>
            <a:endParaRPr lang="en-US" sz="2600" b="1" kern="0" spc="-34" dirty="0">
              <a:gradFill>
                <a:gsLst>
                  <a:gs pos="0">
                    <a:srgbClr val="FFFFFF"/>
                  </a:gs>
                  <a:gs pos="100000">
                    <a:srgbClr val="FFFFFF"/>
                  </a:gs>
                </a:gsLst>
                <a:lin ang="5400000" scaled="0"/>
              </a:gradFill>
              <a:latin typeface="微软雅黑" panose="020B0503020204020204" pitchFamily="34" charset="-122"/>
            </a:endParaRPr>
          </a:p>
        </p:txBody>
      </p:sp>
      <p:sp>
        <p:nvSpPr>
          <p:cNvPr id="23" name="矩形 22"/>
          <p:cNvSpPr/>
          <p:nvPr/>
        </p:nvSpPr>
        <p:spPr>
          <a:xfrm>
            <a:off x="845101" y="1369483"/>
            <a:ext cx="2430586" cy="385327"/>
          </a:xfrm>
          <a:prstGeom prst="rect">
            <a:avLst/>
          </a:prstGeom>
        </p:spPr>
        <p:txBody>
          <a:bodyPr wrap="square" lIns="76800" tIns="38400" rIns="76800" bIns="38400">
            <a:spAutoFit/>
          </a:bodyPr>
          <a:lstStyle/>
          <a:p>
            <a:pPr algn="dist" defTabSz="783031" fontAlgn="base">
              <a:spcBef>
                <a:spcPct val="0"/>
              </a:spcBef>
              <a:spcAft>
                <a:spcPct val="0"/>
              </a:spcAft>
              <a:defRPr/>
            </a:pPr>
            <a:r>
              <a:rPr lang="en-US" altLang="zh-CN"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、正式代表规模</a:t>
            </a:r>
          </a:p>
        </p:txBody>
      </p:sp>
      <p:sp>
        <p:nvSpPr>
          <p:cNvPr id="25" name="文本框 22"/>
          <p:cNvSpPr txBox="1"/>
          <p:nvPr/>
        </p:nvSpPr>
        <p:spPr>
          <a:xfrm>
            <a:off x="1452447" y="2421122"/>
            <a:ext cx="6306322" cy="2400101"/>
          </a:xfrm>
          <a:prstGeom prst="rect">
            <a:avLst/>
          </a:prstGeom>
          <a:noFill/>
          <a:ln w="28575">
            <a:solidFill>
              <a:srgbClr val="C00000"/>
            </a:solidFill>
            <a:prstDash val="solid"/>
          </a:ln>
          <a:effectLst>
            <a:innerShdw blurRad="63500" dist="50800" dir="18900000">
              <a:prstClr val="black">
                <a:alpha val="50000"/>
              </a:prstClr>
            </a:innerShdw>
          </a:effectLst>
        </p:spPr>
        <p:txBody>
          <a:bodyPr wrap="square" lIns="76800" tIns="38400" rIns="76800" bIns="38400" rtlCol="0" anchor="t">
            <a:spAutoFit/>
          </a:bodyPr>
          <a:lstStyle/>
          <a:p>
            <a:pPr indent="298704" eaLnBrk="0" hangingPunct="0">
              <a:lnSpc>
                <a:spcPts val="2520"/>
              </a:lnSpc>
              <a:defRPr/>
            </a:pPr>
            <a:r>
              <a:rPr lang="zh-CN" altLang="zh-CN" sz="1700" dirty="0">
                <a:latin typeface="微软雅黑" panose="020B0503020204020204" pitchFamily="34" charset="-122"/>
                <a:ea typeface="微软雅黑" panose="020B0503020204020204" pitchFamily="34" charset="-122"/>
              </a:rPr>
              <a:t>学校教代会与工代会同时召开，实行两会代表合一。根据</a:t>
            </a:r>
            <a:r>
              <a:rPr lang="zh-CN" altLang="en-US" sz="1700" dirty="0">
                <a:latin typeface="微软雅黑" panose="020B0503020204020204" pitchFamily="34" charset="-122"/>
                <a:ea typeface="微软雅黑" panose="020B0503020204020204" pitchFamily="34" charset="-122"/>
              </a:rPr>
              <a:t>上级工会和学校</a:t>
            </a:r>
            <a:r>
              <a:rPr lang="zh-CN" altLang="zh-CN" sz="1700" dirty="0">
                <a:latin typeface="微软雅黑" panose="020B0503020204020204" pitchFamily="34" charset="-122"/>
                <a:ea typeface="微软雅黑" panose="020B0503020204020204" pitchFamily="34" charset="-122"/>
              </a:rPr>
              <a:t>有关规定，代表比例按我校教职工</a:t>
            </a:r>
            <a:r>
              <a:rPr lang="zh-CN" altLang="zh-CN" sz="1700" dirty="0">
                <a:solidFill>
                  <a:srgbClr val="FF0000"/>
                </a:solidFill>
                <a:latin typeface="微软雅黑" panose="020B0503020204020204" pitchFamily="34" charset="-122"/>
                <a:ea typeface="微软雅黑" panose="020B0503020204020204" pitchFamily="34" charset="-122"/>
              </a:rPr>
              <a:t>总数</a:t>
            </a:r>
            <a:r>
              <a:rPr lang="en-US" altLang="zh-CN" sz="1700" dirty="0">
                <a:solidFill>
                  <a:srgbClr val="FF0000"/>
                </a:solidFill>
                <a:latin typeface="微软雅黑" panose="020B0503020204020204" pitchFamily="34" charset="-122"/>
                <a:ea typeface="微软雅黑" panose="020B0503020204020204" pitchFamily="34" charset="-122"/>
              </a:rPr>
              <a:t>8%</a:t>
            </a:r>
            <a:r>
              <a:rPr lang="zh-CN" altLang="zh-CN" sz="1700" dirty="0">
                <a:latin typeface="微软雅黑" panose="020B0503020204020204" pitchFamily="34" charset="-122"/>
                <a:ea typeface="微软雅黑" panose="020B0503020204020204" pitchFamily="34" charset="-122"/>
              </a:rPr>
              <a:t>确定</a:t>
            </a:r>
            <a:r>
              <a:rPr lang="zh-CN" altLang="en-US" sz="1700" dirty="0">
                <a:latin typeface="微软雅黑" panose="020B0503020204020204" pitchFamily="34" charset="-122"/>
                <a:ea typeface="微软雅黑" panose="020B0503020204020204" pitchFamily="34" charset="-122"/>
              </a:rPr>
              <a:t>，</a:t>
            </a:r>
            <a:r>
              <a:rPr lang="zh-CN" altLang="zh-CN" sz="1700" dirty="0">
                <a:latin typeface="微软雅黑" panose="020B0503020204020204" pitchFamily="34" charset="-122"/>
                <a:ea typeface="微软雅黑" panose="020B0503020204020204" pitchFamily="34" charset="-122"/>
              </a:rPr>
              <a:t>代表名额拟定为</a:t>
            </a:r>
            <a:r>
              <a:rPr lang="en-US" altLang="zh-CN" sz="1700" dirty="0">
                <a:solidFill>
                  <a:srgbClr val="FF0000"/>
                </a:solidFill>
                <a:latin typeface="微软雅黑" panose="020B0503020204020204" pitchFamily="34" charset="-122"/>
                <a:ea typeface="微软雅黑" panose="020B0503020204020204" pitchFamily="34" charset="-122"/>
              </a:rPr>
              <a:t>175</a:t>
            </a:r>
            <a:r>
              <a:rPr lang="zh-CN" altLang="zh-CN" sz="1700" dirty="0">
                <a:solidFill>
                  <a:srgbClr val="FF0000"/>
                </a:solidFill>
                <a:latin typeface="微软雅黑" panose="020B0503020204020204" pitchFamily="34" charset="-122"/>
                <a:ea typeface="微软雅黑" panose="020B0503020204020204" pitchFamily="34" charset="-122"/>
              </a:rPr>
              <a:t>名</a:t>
            </a:r>
            <a:r>
              <a:rPr lang="zh-CN" altLang="en-US" sz="1700" dirty="0">
                <a:latin typeface="微软雅黑" panose="020B0503020204020204" pitchFamily="34" charset="-122"/>
                <a:ea typeface="微软雅黑" panose="020B0503020204020204" pitchFamily="34" charset="-122"/>
              </a:rPr>
              <a:t>。</a:t>
            </a:r>
            <a:r>
              <a:rPr lang="zh-CN" altLang="zh-CN" sz="1700" dirty="0">
                <a:latin typeface="微软雅黑" panose="020B0503020204020204" pitchFamily="34" charset="-122"/>
                <a:ea typeface="微软雅黑" panose="020B0503020204020204" pitchFamily="34" charset="-122"/>
              </a:rPr>
              <a:t>代表名额的分配，根据各部门工会教职工的</a:t>
            </a:r>
            <a:r>
              <a:rPr lang="zh-CN" altLang="zh-CN" sz="1700" dirty="0">
                <a:solidFill>
                  <a:srgbClr val="FF0000"/>
                </a:solidFill>
                <a:latin typeface="微软雅黑" panose="020B0503020204020204" pitchFamily="34" charset="-122"/>
                <a:ea typeface="微软雅黑" panose="020B0503020204020204" pitchFamily="34" charset="-122"/>
              </a:rPr>
              <a:t>人数占学校总人数的比例</a:t>
            </a:r>
            <a:r>
              <a:rPr lang="zh-CN" altLang="zh-CN" sz="1700" dirty="0">
                <a:latin typeface="微软雅黑" panose="020B0503020204020204" pitchFamily="34" charset="-122"/>
                <a:ea typeface="微软雅黑" panose="020B0503020204020204" pitchFamily="34" charset="-122"/>
              </a:rPr>
              <a:t>和实际工作需要确定，具体名额分配方案附后。根据大会需要，</a:t>
            </a:r>
            <a:r>
              <a:rPr lang="zh-CN" altLang="zh-CN" sz="1700" dirty="0">
                <a:solidFill>
                  <a:srgbClr val="FF0000"/>
                </a:solidFill>
                <a:latin typeface="微软雅黑" panose="020B0503020204020204" pitchFamily="34" charset="-122"/>
                <a:ea typeface="微软雅黑" panose="020B0503020204020204" pitchFamily="34" charset="-122"/>
              </a:rPr>
              <a:t>校级党政负责人</a:t>
            </a:r>
            <a:r>
              <a:rPr lang="zh-CN" altLang="zh-CN" sz="1700" dirty="0">
                <a:latin typeface="微软雅黑" panose="020B0503020204020204" pitchFamily="34" charset="-122"/>
                <a:ea typeface="微软雅黑" panose="020B0503020204020204" pitchFamily="34" charset="-122"/>
              </a:rPr>
              <a:t>出任代表，作为代表候选人下达到有关部门工会进行民主选举，不占该部门工会应选代表的名额</a:t>
            </a:r>
            <a:r>
              <a:rPr lang="zh-CN" altLang="en-US" sz="1700" dirty="0">
                <a:latin typeface="微软雅黑" panose="020B0503020204020204" pitchFamily="34" charset="-122"/>
                <a:ea typeface="微软雅黑" panose="020B0503020204020204" pitchFamily="34" charset="-122"/>
              </a:rPr>
              <a:t>。</a:t>
            </a:r>
          </a:p>
        </p:txBody>
      </p:sp>
      <p:pic>
        <p:nvPicPr>
          <p:cNvPr id="26"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21649"/>
            <a:ext cx="683612" cy="715663"/>
          </a:xfrm>
          <a:prstGeom prst="rect">
            <a:avLst/>
          </a:prstGeom>
        </p:spPr>
      </p:pic>
    </p:spTree>
    <p:extLst>
      <p:ext uri="{BB962C8B-B14F-4D97-AF65-F5344CB8AC3E}">
        <p14:creationId xmlns:p14="http://schemas.microsoft.com/office/powerpoint/2010/main" val="1975040993"/>
      </p:ext>
    </p:extLst>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0C913308-F349-4B6D-A68A-DD1791B4A57B}" type="slidenum">
              <a:rPr lang="zh-CN" altLang="en-US" smtClean="0"/>
              <a:t>4</a:t>
            </a:fld>
            <a:endParaRPr lang="zh-CN" altLang="en-US" dirty="0"/>
          </a:p>
        </p:txBody>
      </p:sp>
      <p:grpSp>
        <p:nvGrpSpPr>
          <p:cNvPr id="15" name="组合 14"/>
          <p:cNvGrpSpPr/>
          <p:nvPr/>
        </p:nvGrpSpPr>
        <p:grpSpPr>
          <a:xfrm>
            <a:off x="0" y="929252"/>
            <a:ext cx="9169771" cy="147702"/>
            <a:chOff x="187464" y="916561"/>
            <a:chExt cx="8742244" cy="110776"/>
          </a:xfrm>
        </p:grpSpPr>
        <p:grpSp>
          <p:nvGrpSpPr>
            <p:cNvPr id="16" name="组合 1"/>
            <p:cNvGrpSpPr/>
            <p:nvPr/>
          </p:nvGrpSpPr>
          <p:grpSpPr>
            <a:xfrm>
              <a:off x="187464" y="945457"/>
              <a:ext cx="8742244" cy="80262"/>
              <a:chOff x="456882" y="945450"/>
              <a:chExt cx="8742244" cy="175865"/>
            </a:xfrm>
          </p:grpSpPr>
          <p:grpSp>
            <p:nvGrpSpPr>
              <p:cNvPr id="18" name="组合 14"/>
              <p:cNvGrpSpPr/>
              <p:nvPr/>
            </p:nvGrpSpPr>
            <p:grpSpPr>
              <a:xfrm>
                <a:off x="456882" y="945450"/>
                <a:ext cx="8716249" cy="175865"/>
                <a:chOff x="811554" y="1260894"/>
                <a:chExt cx="11417695" cy="234543"/>
              </a:xfrm>
            </p:grpSpPr>
            <p:pic>
              <p:nvPicPr>
                <p:cNvPr id="20" name="Picture 5" descr="C:\Users\Administrator\Desktop\党政机关\素材\长城\矢量长城\线稿长城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93888" r="2897" b="-606"/>
                <a:stretch>
                  <a:fillRect/>
                </a:stretch>
              </p:blipFill>
              <p:spPr bwMode="auto">
                <a:xfrm>
                  <a:off x="6134112" y="1260900"/>
                  <a:ext cx="6095137" cy="23453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Administrator\Desktop\党政机关\素材\长城\矢量长城\线稿长城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3888" r="15085" b="-20"/>
                <a:stretch>
                  <a:fillRect/>
                </a:stretch>
              </p:blipFill>
              <p:spPr bwMode="auto">
                <a:xfrm flipH="1">
                  <a:off x="811554" y="1260894"/>
                  <a:ext cx="5330116" cy="214087"/>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矩形 18"/>
              <p:cNvSpPr/>
              <p:nvPr/>
            </p:nvSpPr>
            <p:spPr>
              <a:xfrm>
                <a:off x="5364088" y="945457"/>
                <a:ext cx="3835038" cy="160518"/>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Box 19"/>
            <p:cNvSpPr txBox="1"/>
            <p:nvPr/>
          </p:nvSpPr>
          <p:spPr>
            <a:xfrm>
              <a:off x="5549969" y="916561"/>
              <a:ext cx="2587970" cy="110776"/>
            </a:xfrm>
            <a:prstGeom prst="rect">
              <a:avLst/>
            </a:prstGeom>
            <a:noFill/>
            <a:effectLst/>
          </p:spPr>
          <p:txBody>
            <a:bodyPr wrap="none" lIns="91411" tIns="45705" rIns="91411" bIns="45705" rtlCol="0">
              <a:spAutoFit/>
            </a:bodyPr>
            <a:lstStyle/>
            <a:p>
              <a:pPr>
                <a:lnSpc>
                  <a:spcPct val="120000"/>
                </a:lnSpc>
              </a:pPr>
              <a:r>
                <a:rPr lang="en-US" altLang="zh-CN" sz="300" spc="672" dirty="0">
                  <a:solidFill>
                    <a:srgbClr val="FDE9D5"/>
                  </a:solidFill>
                  <a:latin typeface="+mj-ea"/>
                  <a:ea typeface="+mj-ea"/>
                  <a:cs typeface="+mn-ea"/>
                  <a:sym typeface="+mn-lt"/>
                </a:rPr>
                <a:t>COMMUNIST PARTY OF CHINA</a:t>
              </a:r>
              <a:endParaRPr lang="zh-CN" altLang="en-US" sz="300" spc="672" dirty="0">
                <a:solidFill>
                  <a:srgbClr val="FDE9D5"/>
                </a:solidFill>
                <a:latin typeface="+mj-ea"/>
                <a:ea typeface="+mj-ea"/>
                <a:cs typeface="+mn-ea"/>
                <a:sym typeface="+mn-lt"/>
              </a:endParaRPr>
            </a:p>
          </p:txBody>
        </p:sp>
      </p:grpSp>
      <p:sp>
        <p:nvSpPr>
          <p:cNvPr id="22" name="Rectangle 42"/>
          <p:cNvSpPr/>
          <p:nvPr/>
        </p:nvSpPr>
        <p:spPr bwMode="auto">
          <a:xfrm>
            <a:off x="521022" y="1320420"/>
            <a:ext cx="3132756" cy="596762"/>
          </a:xfrm>
          <a:prstGeom prst="rect">
            <a:avLst/>
          </a:prstGeom>
          <a:solidFill>
            <a:srgbClr val="C00000"/>
          </a:solidFill>
          <a:ln w="38100" cap="flat" cmpd="sng" algn="ctr">
            <a:noFill/>
            <a:prstDash val="solid"/>
            <a:headEnd type="none" w="med" len="med"/>
            <a:tailEnd type="none" w="med" len="med"/>
          </a:ln>
          <a:effectLst/>
        </p:spPr>
        <p:txBody>
          <a:bodyPr vert="horz" wrap="square" lIns="76800" tIns="76800" rIns="76800" bIns="76800" numCol="1" rtlCol="0" anchor="t" anchorCtr="0" compatLnSpc="1"/>
          <a:lstStyle/>
          <a:p>
            <a:pPr algn="ctr" defTabSz="783031" fontAlgn="base">
              <a:lnSpc>
                <a:spcPct val="130000"/>
              </a:lnSpc>
              <a:spcBef>
                <a:spcPct val="0"/>
              </a:spcBef>
              <a:spcAft>
                <a:spcPct val="0"/>
              </a:spcAft>
              <a:defRPr/>
            </a:pPr>
            <a:endParaRPr lang="en-US" sz="2600" b="1" kern="0" spc="-34" dirty="0">
              <a:gradFill>
                <a:gsLst>
                  <a:gs pos="0">
                    <a:srgbClr val="FFFFFF"/>
                  </a:gs>
                  <a:gs pos="100000">
                    <a:srgbClr val="FFFFFF"/>
                  </a:gs>
                </a:gsLst>
                <a:lin ang="5400000" scaled="0"/>
              </a:gradFill>
              <a:latin typeface="微软雅黑" panose="020B0503020204020204" pitchFamily="34" charset="-122"/>
            </a:endParaRPr>
          </a:p>
        </p:txBody>
      </p:sp>
      <p:sp>
        <p:nvSpPr>
          <p:cNvPr id="23" name="矩形 22"/>
          <p:cNvSpPr/>
          <p:nvPr/>
        </p:nvSpPr>
        <p:spPr>
          <a:xfrm>
            <a:off x="845101" y="1369483"/>
            <a:ext cx="2430586" cy="385327"/>
          </a:xfrm>
          <a:prstGeom prst="rect">
            <a:avLst/>
          </a:prstGeom>
        </p:spPr>
        <p:txBody>
          <a:bodyPr wrap="square" lIns="76800" tIns="38400" rIns="76800" bIns="38400">
            <a:spAutoFit/>
          </a:bodyPr>
          <a:lstStyle/>
          <a:p>
            <a:pPr algn="dist" defTabSz="783031" fontAlgn="base">
              <a:spcBef>
                <a:spcPct val="0"/>
              </a:spcBef>
              <a:spcAft>
                <a:spcPct val="0"/>
              </a:spcAft>
              <a:defRPr/>
            </a:pPr>
            <a:r>
              <a:rPr lang="en-US" altLang="zh-CN"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b="1" kern="0" spc="-34"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、正式代表</a:t>
            </a:r>
            <a:r>
              <a:rPr lang="zh-CN" altLang="en-US"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构成</a:t>
            </a:r>
          </a:p>
        </p:txBody>
      </p:sp>
      <p:sp>
        <p:nvSpPr>
          <p:cNvPr id="25" name="文本框 22"/>
          <p:cNvSpPr txBox="1"/>
          <p:nvPr/>
        </p:nvSpPr>
        <p:spPr>
          <a:xfrm>
            <a:off x="1452447" y="2421122"/>
            <a:ext cx="6306322" cy="2015469"/>
          </a:xfrm>
          <a:prstGeom prst="rect">
            <a:avLst/>
          </a:prstGeom>
          <a:noFill/>
          <a:ln w="28575">
            <a:solidFill>
              <a:srgbClr val="C00000"/>
            </a:solidFill>
            <a:prstDash val="solid"/>
          </a:ln>
          <a:effectLst>
            <a:innerShdw blurRad="63500" dist="50800" dir="18900000">
              <a:prstClr val="black">
                <a:alpha val="50000"/>
              </a:prstClr>
            </a:innerShdw>
          </a:effectLst>
        </p:spPr>
        <p:txBody>
          <a:bodyPr wrap="square" lIns="76800" tIns="38400" rIns="76800" bIns="38400" rtlCol="0" anchor="t">
            <a:spAutoFit/>
          </a:bodyPr>
          <a:lstStyle/>
          <a:p>
            <a:pPr indent="298704" eaLnBrk="0" hangingPunct="0">
              <a:lnSpc>
                <a:spcPts val="2520"/>
              </a:lnSpc>
              <a:defRPr/>
            </a:pPr>
            <a:r>
              <a:rPr lang="zh-CN" altLang="en-US" sz="1700" dirty="0">
                <a:latin typeface="微软雅黑" panose="020B0503020204020204" pitchFamily="34" charset="-122"/>
                <a:ea typeface="微软雅黑" panose="020B0503020204020204" pitchFamily="34" charset="-122"/>
              </a:rPr>
              <a:t>代表的构成应当具有广泛性和代表性，突出</a:t>
            </a:r>
            <a:r>
              <a:rPr lang="zh-CN" altLang="en-US" sz="1700" dirty="0">
                <a:solidFill>
                  <a:srgbClr val="FF0000"/>
                </a:solidFill>
                <a:latin typeface="微软雅黑" panose="020B0503020204020204" pitchFamily="34" charset="-122"/>
                <a:ea typeface="微软雅黑" panose="020B0503020204020204" pitchFamily="34" charset="-122"/>
              </a:rPr>
              <a:t>教师的主体地位</a:t>
            </a:r>
            <a:r>
              <a:rPr lang="zh-CN" altLang="en-US" sz="1700" dirty="0">
                <a:latin typeface="微软雅黑" panose="020B0503020204020204" pitchFamily="34" charset="-122"/>
                <a:ea typeface="微软雅黑" panose="020B0503020204020204" pitchFamily="34" charset="-122"/>
              </a:rPr>
              <a:t>。代表结构中直接从事</a:t>
            </a:r>
            <a:r>
              <a:rPr lang="zh-CN" altLang="en-US" sz="1700" dirty="0">
                <a:solidFill>
                  <a:srgbClr val="FF0000"/>
                </a:solidFill>
                <a:latin typeface="微软雅黑" panose="020B0503020204020204" pitchFamily="34" charset="-122"/>
                <a:ea typeface="微软雅黑" panose="020B0503020204020204" pitchFamily="34" charset="-122"/>
              </a:rPr>
              <a:t>教学科研</a:t>
            </a:r>
            <a:r>
              <a:rPr lang="zh-CN" altLang="en-US" sz="1700" dirty="0">
                <a:latin typeface="微软雅黑" panose="020B0503020204020204" pitchFamily="34" charset="-122"/>
                <a:ea typeface="微软雅黑" panose="020B0503020204020204" pitchFamily="34" charset="-122"/>
              </a:rPr>
              <a:t>的教师代表应占总代表数的</a:t>
            </a:r>
            <a:r>
              <a:rPr lang="en-US" altLang="zh-CN" sz="1700" dirty="0">
                <a:solidFill>
                  <a:srgbClr val="FF0000"/>
                </a:solidFill>
                <a:latin typeface="微软雅黑" panose="020B0503020204020204" pitchFamily="34" charset="-122"/>
                <a:ea typeface="微软雅黑" panose="020B0503020204020204" pitchFamily="34" charset="-122"/>
              </a:rPr>
              <a:t>60%</a:t>
            </a:r>
            <a:r>
              <a:rPr lang="zh-CN" altLang="en-US" sz="1700" dirty="0">
                <a:solidFill>
                  <a:srgbClr val="FF0000"/>
                </a:solidFill>
                <a:latin typeface="微软雅黑" panose="020B0503020204020204" pitchFamily="34" charset="-122"/>
                <a:ea typeface="微软雅黑" panose="020B0503020204020204" pitchFamily="34" charset="-122"/>
              </a:rPr>
              <a:t>以上</a:t>
            </a:r>
            <a:r>
              <a:rPr lang="zh-CN" altLang="en-US" sz="1700" dirty="0">
                <a:latin typeface="微软雅黑" panose="020B0503020204020204" pitchFamily="34" charset="-122"/>
                <a:ea typeface="微软雅黑" panose="020B0503020204020204" pitchFamily="34" charset="-122"/>
              </a:rPr>
              <a:t>，具有</a:t>
            </a:r>
            <a:r>
              <a:rPr lang="zh-CN" altLang="en-US" sz="1700" dirty="0">
                <a:solidFill>
                  <a:srgbClr val="FF0000"/>
                </a:solidFill>
                <a:latin typeface="微软雅黑" panose="020B0503020204020204" pitchFamily="34" charset="-122"/>
                <a:ea typeface="微软雅黑" panose="020B0503020204020204" pitchFamily="34" charset="-122"/>
              </a:rPr>
              <a:t>高职称</a:t>
            </a:r>
            <a:r>
              <a:rPr lang="zh-CN" altLang="en-US" sz="1700" dirty="0">
                <a:latin typeface="微软雅黑" panose="020B0503020204020204" pitchFamily="34" charset="-122"/>
                <a:ea typeface="微软雅黑" panose="020B0503020204020204" pitchFamily="34" charset="-122"/>
              </a:rPr>
              <a:t>的代表应占总代表数的</a:t>
            </a:r>
            <a:r>
              <a:rPr lang="zh-CN" altLang="en-US" sz="1700" dirty="0">
                <a:solidFill>
                  <a:srgbClr val="FF0000"/>
                </a:solidFill>
                <a:latin typeface="微软雅黑" panose="020B0503020204020204" pitchFamily="34" charset="-122"/>
                <a:ea typeface="微软雅黑" panose="020B0503020204020204" pitchFamily="34" charset="-122"/>
              </a:rPr>
              <a:t>三分之一以上</a:t>
            </a:r>
            <a:r>
              <a:rPr lang="zh-CN" altLang="en-US" sz="1700" dirty="0">
                <a:latin typeface="微软雅黑" panose="020B0503020204020204" pitchFamily="34" charset="-122"/>
                <a:ea typeface="微软雅黑" panose="020B0503020204020204" pitchFamily="34" charset="-122"/>
              </a:rPr>
              <a:t>。校领导、职能部门正副职等中层以上干部</a:t>
            </a:r>
            <a:r>
              <a:rPr lang="zh-CN" altLang="en-US" sz="1700" dirty="0">
                <a:solidFill>
                  <a:srgbClr val="FF0000"/>
                </a:solidFill>
                <a:latin typeface="微软雅黑" panose="020B0503020204020204" pitchFamily="34" charset="-122"/>
                <a:ea typeface="微软雅黑" panose="020B0503020204020204" pitchFamily="34" charset="-122"/>
              </a:rPr>
              <a:t>不超过总代表数的</a:t>
            </a:r>
            <a:r>
              <a:rPr lang="en-US" altLang="zh-CN" sz="1700" dirty="0">
                <a:solidFill>
                  <a:srgbClr val="FF0000"/>
                </a:solidFill>
                <a:latin typeface="微软雅黑" panose="020B0503020204020204" pitchFamily="34" charset="-122"/>
                <a:ea typeface="微软雅黑" panose="020B0503020204020204" pitchFamily="34" charset="-122"/>
              </a:rPr>
              <a:t>20%</a:t>
            </a:r>
            <a:r>
              <a:rPr lang="zh-CN" altLang="en-US" sz="1700" dirty="0">
                <a:latin typeface="微软雅黑" panose="020B0503020204020204" pitchFamily="34" charset="-122"/>
                <a:ea typeface="微软雅黑" panose="020B0503020204020204" pitchFamily="34" charset="-122"/>
              </a:rPr>
              <a:t>。青年教师代表和女教职工代表</a:t>
            </a:r>
            <a:r>
              <a:rPr lang="zh-CN" altLang="en-US" sz="1700" dirty="0">
                <a:solidFill>
                  <a:srgbClr val="FF0000"/>
                </a:solidFill>
                <a:latin typeface="微软雅黑" panose="020B0503020204020204" pitchFamily="34" charset="-122"/>
                <a:ea typeface="微软雅黑" panose="020B0503020204020204" pitchFamily="34" charset="-122"/>
              </a:rPr>
              <a:t>比例</a:t>
            </a:r>
            <a:r>
              <a:rPr lang="zh-CN" altLang="en-US" sz="1700" dirty="0">
                <a:latin typeface="微软雅黑" panose="020B0503020204020204" pitchFamily="34" charset="-122"/>
                <a:ea typeface="微软雅黑" panose="020B0503020204020204" pitchFamily="34" charset="-122"/>
              </a:rPr>
              <a:t>与学校青年教师和女教职工总数所占比例</a:t>
            </a:r>
            <a:r>
              <a:rPr lang="zh-CN" altLang="en-US" sz="1700" dirty="0">
                <a:solidFill>
                  <a:srgbClr val="FF0000"/>
                </a:solidFill>
                <a:latin typeface="微软雅黑" panose="020B0503020204020204" pitchFamily="34" charset="-122"/>
                <a:ea typeface="微软雅黑" panose="020B0503020204020204" pitchFamily="34" charset="-122"/>
              </a:rPr>
              <a:t>相适应</a:t>
            </a:r>
            <a:r>
              <a:rPr lang="zh-CN" altLang="en-US" sz="1700" dirty="0">
                <a:latin typeface="微软雅黑" panose="020B0503020204020204" pitchFamily="34" charset="-122"/>
                <a:ea typeface="微软雅黑" panose="020B0503020204020204" pitchFamily="34" charset="-122"/>
              </a:rPr>
              <a:t>。</a:t>
            </a:r>
          </a:p>
        </p:txBody>
      </p:sp>
      <p:sp>
        <p:nvSpPr>
          <p:cNvPr id="26" name="文本占位符 10"/>
          <p:cNvSpPr txBox="1"/>
          <p:nvPr/>
        </p:nvSpPr>
        <p:spPr>
          <a:xfrm>
            <a:off x="1007140" y="143613"/>
            <a:ext cx="5866195" cy="768349"/>
          </a:xfrm>
          <a:prstGeom prst="rect">
            <a:avLst/>
          </a:prstGeom>
        </p:spPr>
        <p:txBody>
          <a:bodyPr lIns="76800" tIns="38400" rIns="76800" bIns="38400" anchor="ctr" anchorCtr="0">
            <a:noAutofit/>
          </a:bodyPr>
          <a:lstStyle>
            <a:lvl1pPr marL="0" indent="0">
              <a:buNone/>
              <a:defRPr sz="3200" b="0">
                <a:solidFill>
                  <a:srgbClr val="C00000"/>
                </a:solidFill>
                <a:latin typeface="华康俪金黑W8(P)" pitchFamily="34" charset="-122"/>
                <a:ea typeface="华康俪金黑W8(P)" pitchFamily="34" charset="-122"/>
              </a:defRPr>
            </a:lvl1pPr>
          </a:lstStyle>
          <a:p>
            <a:pPr>
              <a:spcBef>
                <a:spcPct val="20000"/>
              </a:spcBef>
              <a:defRPr/>
            </a:pPr>
            <a:r>
              <a:rPr lang="zh-CN" altLang="en-US" sz="2400" b="1" dirty="0"/>
              <a:t>正式代表选举工作方案</a:t>
            </a:r>
          </a:p>
        </p:txBody>
      </p:sp>
      <p:pic>
        <p:nvPicPr>
          <p:cNvPr id="27" name="图片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21649"/>
            <a:ext cx="683612" cy="715663"/>
          </a:xfrm>
          <a:prstGeom prst="rect">
            <a:avLst/>
          </a:prstGeom>
        </p:spPr>
      </p:pic>
    </p:spTree>
    <p:extLst>
      <p:ext uri="{BB962C8B-B14F-4D97-AF65-F5344CB8AC3E}">
        <p14:creationId xmlns:p14="http://schemas.microsoft.com/office/powerpoint/2010/main" val="3370855336"/>
      </p:ext>
    </p:extLst>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0C913308-F349-4B6D-A68A-DD1791B4A57B}" type="slidenum">
              <a:rPr lang="zh-CN" altLang="en-US" smtClean="0"/>
              <a:t>5</a:t>
            </a:fld>
            <a:endParaRPr lang="zh-CN" altLang="en-US" dirty="0"/>
          </a:p>
        </p:txBody>
      </p:sp>
      <p:grpSp>
        <p:nvGrpSpPr>
          <p:cNvPr id="15" name="组合 14"/>
          <p:cNvGrpSpPr/>
          <p:nvPr/>
        </p:nvGrpSpPr>
        <p:grpSpPr>
          <a:xfrm>
            <a:off x="0" y="929252"/>
            <a:ext cx="9169771" cy="147702"/>
            <a:chOff x="187464" y="916561"/>
            <a:chExt cx="8742244" cy="110776"/>
          </a:xfrm>
        </p:grpSpPr>
        <p:grpSp>
          <p:nvGrpSpPr>
            <p:cNvPr id="16" name="组合 1"/>
            <p:cNvGrpSpPr/>
            <p:nvPr/>
          </p:nvGrpSpPr>
          <p:grpSpPr>
            <a:xfrm>
              <a:off x="187464" y="945457"/>
              <a:ext cx="8742244" cy="80262"/>
              <a:chOff x="456882" y="945450"/>
              <a:chExt cx="8742244" cy="175865"/>
            </a:xfrm>
          </p:grpSpPr>
          <p:grpSp>
            <p:nvGrpSpPr>
              <p:cNvPr id="18" name="组合 14"/>
              <p:cNvGrpSpPr/>
              <p:nvPr/>
            </p:nvGrpSpPr>
            <p:grpSpPr>
              <a:xfrm>
                <a:off x="456882" y="945450"/>
                <a:ext cx="8716249" cy="175865"/>
                <a:chOff x="811554" y="1260894"/>
                <a:chExt cx="11417695" cy="234543"/>
              </a:xfrm>
            </p:grpSpPr>
            <p:pic>
              <p:nvPicPr>
                <p:cNvPr id="20" name="Picture 5" descr="C:\Users\Administrator\Desktop\党政机关\素材\长城\矢量长城\线稿长城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93888" r="2897" b="-606"/>
                <a:stretch>
                  <a:fillRect/>
                </a:stretch>
              </p:blipFill>
              <p:spPr bwMode="auto">
                <a:xfrm>
                  <a:off x="6134112" y="1260900"/>
                  <a:ext cx="6095137" cy="23453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Administrator\Desktop\党政机关\素材\长城\矢量长城\线稿长城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3888" r="15085" b="-20"/>
                <a:stretch>
                  <a:fillRect/>
                </a:stretch>
              </p:blipFill>
              <p:spPr bwMode="auto">
                <a:xfrm flipH="1">
                  <a:off x="811554" y="1260894"/>
                  <a:ext cx="5330116" cy="214087"/>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矩形 18"/>
              <p:cNvSpPr/>
              <p:nvPr/>
            </p:nvSpPr>
            <p:spPr>
              <a:xfrm>
                <a:off x="5364088" y="945457"/>
                <a:ext cx="3835038" cy="160518"/>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Box 19"/>
            <p:cNvSpPr txBox="1"/>
            <p:nvPr/>
          </p:nvSpPr>
          <p:spPr>
            <a:xfrm>
              <a:off x="5549969" y="916561"/>
              <a:ext cx="2587970" cy="110776"/>
            </a:xfrm>
            <a:prstGeom prst="rect">
              <a:avLst/>
            </a:prstGeom>
            <a:noFill/>
            <a:effectLst/>
          </p:spPr>
          <p:txBody>
            <a:bodyPr wrap="none" lIns="91411" tIns="45705" rIns="91411" bIns="45705" rtlCol="0">
              <a:spAutoFit/>
            </a:bodyPr>
            <a:lstStyle/>
            <a:p>
              <a:pPr>
                <a:lnSpc>
                  <a:spcPct val="120000"/>
                </a:lnSpc>
              </a:pPr>
              <a:r>
                <a:rPr lang="en-US" altLang="zh-CN" sz="300" spc="672" dirty="0">
                  <a:solidFill>
                    <a:srgbClr val="FDE9D5"/>
                  </a:solidFill>
                  <a:latin typeface="+mj-ea"/>
                  <a:ea typeface="+mj-ea"/>
                  <a:cs typeface="+mn-ea"/>
                  <a:sym typeface="+mn-lt"/>
                </a:rPr>
                <a:t>COMMUNIST PARTY OF CHINA</a:t>
              </a:r>
              <a:endParaRPr lang="zh-CN" altLang="en-US" sz="300" spc="672" dirty="0">
                <a:solidFill>
                  <a:srgbClr val="FDE9D5"/>
                </a:solidFill>
                <a:latin typeface="+mj-ea"/>
                <a:ea typeface="+mj-ea"/>
                <a:cs typeface="+mn-ea"/>
                <a:sym typeface="+mn-lt"/>
              </a:endParaRPr>
            </a:p>
          </p:txBody>
        </p:sp>
      </p:grpSp>
      <p:sp>
        <p:nvSpPr>
          <p:cNvPr id="22" name="Rectangle 42"/>
          <p:cNvSpPr/>
          <p:nvPr/>
        </p:nvSpPr>
        <p:spPr bwMode="auto">
          <a:xfrm>
            <a:off x="296437" y="1896384"/>
            <a:ext cx="675163" cy="3116792"/>
          </a:xfrm>
          <a:prstGeom prst="rect">
            <a:avLst/>
          </a:prstGeom>
          <a:solidFill>
            <a:srgbClr val="C00000"/>
          </a:solidFill>
          <a:ln w="38100" cap="flat" cmpd="sng" algn="ctr">
            <a:noFill/>
            <a:prstDash val="solid"/>
            <a:headEnd type="none" w="med" len="med"/>
            <a:tailEnd type="none" w="med" len="med"/>
          </a:ln>
          <a:effectLst/>
        </p:spPr>
        <p:txBody>
          <a:bodyPr vert="horz" wrap="square" lIns="76800" tIns="76800" rIns="76800" bIns="76800" numCol="1" rtlCol="0" anchor="t" anchorCtr="0" compatLnSpc="1"/>
          <a:lstStyle/>
          <a:p>
            <a:pPr algn="ctr" defTabSz="783031" fontAlgn="base">
              <a:lnSpc>
                <a:spcPct val="130000"/>
              </a:lnSpc>
              <a:spcBef>
                <a:spcPct val="0"/>
              </a:spcBef>
              <a:spcAft>
                <a:spcPct val="0"/>
              </a:spcAft>
              <a:defRPr/>
            </a:pPr>
            <a:endParaRPr lang="en-US" sz="2600" b="1" kern="0" spc="-34" dirty="0">
              <a:gradFill>
                <a:gsLst>
                  <a:gs pos="0">
                    <a:srgbClr val="FFFFFF"/>
                  </a:gs>
                  <a:gs pos="100000">
                    <a:srgbClr val="FFFFFF"/>
                  </a:gs>
                </a:gsLst>
                <a:lin ang="5400000" scaled="0"/>
              </a:gradFill>
              <a:latin typeface="微软雅黑" panose="020B0503020204020204" pitchFamily="34" charset="-122"/>
            </a:endParaRPr>
          </a:p>
        </p:txBody>
      </p:sp>
      <p:sp>
        <p:nvSpPr>
          <p:cNvPr id="23" name="矩形 22"/>
          <p:cNvSpPr/>
          <p:nvPr/>
        </p:nvSpPr>
        <p:spPr>
          <a:xfrm>
            <a:off x="260981" y="2185381"/>
            <a:ext cx="702169" cy="2539763"/>
          </a:xfrm>
          <a:prstGeom prst="rect">
            <a:avLst/>
          </a:prstGeom>
        </p:spPr>
        <p:txBody>
          <a:bodyPr wrap="square" lIns="76800" tIns="38400" rIns="76800" bIns="38400">
            <a:spAutoFit/>
          </a:bodyPr>
          <a:lstStyle/>
          <a:p>
            <a:pPr algn="dist" defTabSz="783031" fontAlgn="base">
              <a:spcBef>
                <a:spcPct val="0"/>
              </a:spcBef>
              <a:spcAft>
                <a:spcPct val="0"/>
              </a:spcAft>
              <a:defRPr/>
            </a:pPr>
            <a:r>
              <a:rPr lang="zh-CN" altLang="en-US" b="1" kern="0" spc="-34"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正</a:t>
            </a:r>
            <a:endParaRPr lang="en-US" altLang="zh-CN" b="1" kern="0" spc="-34"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dist" defTabSz="783031" fontAlgn="base">
              <a:spcBef>
                <a:spcPct val="0"/>
              </a:spcBef>
              <a:spcAft>
                <a:spcPct val="0"/>
              </a:spcAft>
              <a:defRPr/>
            </a:pPr>
            <a:r>
              <a:rPr lang="zh-CN" altLang="en-US" b="1" kern="0" spc="-34"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式</a:t>
            </a:r>
            <a:endParaRPr lang="en-US" altLang="zh-CN"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dist" defTabSz="783031" fontAlgn="base">
              <a:spcBef>
                <a:spcPct val="0"/>
              </a:spcBef>
              <a:spcAft>
                <a:spcPct val="0"/>
              </a:spcAft>
              <a:defRPr/>
            </a:pPr>
            <a:r>
              <a:rPr lang="zh-CN" altLang="en-US"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代</a:t>
            </a:r>
            <a:endParaRPr lang="en-US" altLang="zh-CN"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dist" defTabSz="783031" fontAlgn="base">
              <a:spcBef>
                <a:spcPct val="0"/>
              </a:spcBef>
              <a:spcAft>
                <a:spcPct val="0"/>
              </a:spcAft>
              <a:defRPr/>
            </a:pPr>
            <a:r>
              <a:rPr lang="zh-CN" altLang="en-US"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表</a:t>
            </a:r>
            <a:endParaRPr lang="en-US" altLang="zh-CN"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dist" defTabSz="783031" fontAlgn="base">
              <a:spcBef>
                <a:spcPct val="0"/>
              </a:spcBef>
              <a:spcAft>
                <a:spcPct val="0"/>
              </a:spcAft>
              <a:defRPr/>
            </a:pPr>
            <a:r>
              <a:rPr lang="zh-CN" altLang="en-US"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名</a:t>
            </a:r>
            <a:endParaRPr lang="en-US" altLang="zh-CN"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dist" defTabSz="783031" fontAlgn="base">
              <a:spcBef>
                <a:spcPct val="0"/>
              </a:spcBef>
              <a:spcAft>
                <a:spcPct val="0"/>
              </a:spcAft>
              <a:defRPr/>
            </a:pPr>
            <a:r>
              <a:rPr lang="zh-CN" altLang="en-US"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额</a:t>
            </a:r>
            <a:endParaRPr lang="en-US" altLang="zh-CN"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dist" defTabSz="783031" fontAlgn="base">
              <a:spcBef>
                <a:spcPct val="0"/>
              </a:spcBef>
              <a:spcAft>
                <a:spcPct val="0"/>
              </a:spcAft>
              <a:defRPr/>
            </a:pPr>
            <a:r>
              <a:rPr lang="zh-CN" altLang="en-US"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分</a:t>
            </a:r>
            <a:endParaRPr lang="en-US" altLang="zh-CN"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dist" defTabSz="783031" fontAlgn="base">
              <a:spcBef>
                <a:spcPct val="0"/>
              </a:spcBef>
              <a:spcAft>
                <a:spcPct val="0"/>
              </a:spcAft>
              <a:defRPr/>
            </a:pPr>
            <a:r>
              <a:rPr lang="zh-CN" altLang="en-US"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配</a:t>
            </a:r>
          </a:p>
        </p:txBody>
      </p:sp>
      <p:sp>
        <p:nvSpPr>
          <p:cNvPr id="25" name="文本占位符 10"/>
          <p:cNvSpPr txBox="1"/>
          <p:nvPr/>
        </p:nvSpPr>
        <p:spPr>
          <a:xfrm>
            <a:off x="1007140" y="143613"/>
            <a:ext cx="5866195" cy="768349"/>
          </a:xfrm>
          <a:prstGeom prst="rect">
            <a:avLst/>
          </a:prstGeom>
        </p:spPr>
        <p:txBody>
          <a:bodyPr lIns="76800" tIns="38400" rIns="76800" bIns="38400" anchor="ctr" anchorCtr="0">
            <a:noAutofit/>
          </a:bodyPr>
          <a:lstStyle>
            <a:lvl1pPr marL="0" indent="0">
              <a:buNone/>
              <a:defRPr sz="3200" b="0">
                <a:solidFill>
                  <a:srgbClr val="C00000"/>
                </a:solidFill>
                <a:latin typeface="华康俪金黑W8(P)" pitchFamily="34" charset="-122"/>
                <a:ea typeface="华康俪金黑W8(P)" pitchFamily="34" charset="-122"/>
              </a:defRPr>
            </a:lvl1pPr>
          </a:lstStyle>
          <a:p>
            <a:pPr>
              <a:spcBef>
                <a:spcPct val="20000"/>
              </a:spcBef>
              <a:defRPr/>
            </a:pPr>
            <a:r>
              <a:rPr lang="zh-CN" altLang="en-US" sz="2400" b="1" dirty="0"/>
              <a:t>正式代表选举工作方案</a:t>
            </a:r>
          </a:p>
        </p:txBody>
      </p:sp>
      <p:pic>
        <p:nvPicPr>
          <p:cNvPr id="26"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21649"/>
            <a:ext cx="683612" cy="715663"/>
          </a:xfrm>
          <a:prstGeom prst="rect">
            <a:avLst/>
          </a:prstGeom>
        </p:spPr>
      </p:pic>
      <p:graphicFrame>
        <p:nvGraphicFramePr>
          <p:cNvPr id="2" name="表格 1"/>
          <p:cNvGraphicFramePr>
            <a:graphicFrameLocks noGrp="1"/>
          </p:cNvGraphicFramePr>
          <p:nvPr>
            <p:extLst>
              <p:ext uri="{D42A27DB-BD31-4B8C-83A1-F6EECF244321}">
                <p14:modId xmlns:p14="http://schemas.microsoft.com/office/powerpoint/2010/main" val="1563489973"/>
              </p:ext>
            </p:extLst>
          </p:nvPr>
        </p:nvGraphicFramePr>
        <p:xfrm>
          <a:off x="1115615" y="908720"/>
          <a:ext cx="7848873" cy="5832650"/>
        </p:xfrm>
        <a:graphic>
          <a:graphicData uri="http://schemas.openxmlformats.org/drawingml/2006/table">
            <a:tbl>
              <a:tblPr firstRow="1" firstCol="1" bandRow="1">
                <a:tableStyleId>{5C22544A-7EE6-4342-B048-85BDC9FD1C3A}</a:tableStyleId>
              </a:tblPr>
              <a:tblGrid>
                <a:gridCol w="1224136"/>
                <a:gridCol w="648072"/>
                <a:gridCol w="720080"/>
                <a:gridCol w="936104"/>
                <a:gridCol w="1080120"/>
                <a:gridCol w="792088"/>
                <a:gridCol w="720080"/>
                <a:gridCol w="1006233"/>
                <a:gridCol w="721960"/>
              </a:tblGrid>
              <a:tr h="281100">
                <a:tc rowSpan="3">
                  <a:txBody>
                    <a:bodyPr/>
                    <a:lstStyle/>
                    <a:p>
                      <a:pPr algn="ctr">
                        <a:spcAft>
                          <a:spcPts val="0"/>
                        </a:spcAft>
                      </a:pPr>
                      <a:r>
                        <a:rPr lang="zh-CN" sz="1400" kern="0" dirty="0">
                          <a:effectLst/>
                          <a:latin typeface="微软雅黑" panose="020B0503020204020204" pitchFamily="34" charset="-122"/>
                          <a:ea typeface="微软雅黑" panose="020B0503020204020204" pitchFamily="34" charset="-122"/>
                        </a:rPr>
                        <a:t>部门工会</a:t>
                      </a:r>
                      <a:endParaRPr lang="zh-CN" sz="1400"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rowSpan="2" gridSpan="2">
                  <a:txBody>
                    <a:bodyPr/>
                    <a:lstStyle/>
                    <a:p>
                      <a:pPr algn="ctr">
                        <a:spcAft>
                          <a:spcPts val="0"/>
                        </a:spcAft>
                      </a:pPr>
                      <a:r>
                        <a:rPr lang="zh-CN" sz="1400" b="1" kern="0" dirty="0">
                          <a:solidFill>
                            <a:schemeClr val="bg1"/>
                          </a:solidFill>
                          <a:effectLst/>
                          <a:latin typeface="微软雅黑" panose="020B0503020204020204" pitchFamily="34" charset="-122"/>
                          <a:ea typeface="微软雅黑" panose="020B0503020204020204" pitchFamily="34" charset="-122"/>
                        </a:rPr>
                        <a:t>正式代表名额</a:t>
                      </a:r>
                      <a:endParaRPr lang="zh-CN" sz="1400" b="1" kern="100" dirty="0">
                        <a:solidFill>
                          <a:schemeClr val="bg1"/>
                        </a:solidFill>
                        <a:effectLst/>
                        <a:latin typeface="微软雅黑" panose="020B0503020204020204" pitchFamily="34" charset="-122"/>
                        <a:ea typeface="微软雅黑" panose="020B0503020204020204" pitchFamily="34" charset="-122"/>
                        <a:cs typeface="Times New Roman"/>
                      </a:endParaRPr>
                    </a:p>
                  </a:txBody>
                  <a:tcPr marL="43093" marR="43093" marT="0" marB="0" anchor="ctr"/>
                </a:tc>
                <a:tc rowSpan="2" hMerge="1">
                  <a:txBody>
                    <a:bodyPr/>
                    <a:lstStyle/>
                    <a:p>
                      <a:endParaRPr lang="zh-CN" altLang="en-US"/>
                    </a:p>
                  </a:txBody>
                  <a:tcPr/>
                </a:tc>
                <a:tc gridSpan="6">
                  <a:txBody>
                    <a:bodyPr/>
                    <a:lstStyle/>
                    <a:p>
                      <a:pPr algn="ctr">
                        <a:spcAft>
                          <a:spcPts val="0"/>
                        </a:spcAft>
                      </a:pPr>
                      <a:r>
                        <a:rPr lang="zh-CN" sz="1400" b="1" kern="0" dirty="0">
                          <a:solidFill>
                            <a:schemeClr val="lt1"/>
                          </a:solidFill>
                          <a:effectLst/>
                          <a:latin typeface="微软雅黑" panose="020B0503020204020204" pitchFamily="34" charset="-122"/>
                          <a:ea typeface="微软雅黑" panose="020B0503020204020204" pitchFamily="34" charset="-122"/>
                          <a:cs typeface="+mn-cs"/>
                        </a:rPr>
                        <a:t>部门名额代表结构</a:t>
                      </a:r>
                    </a:p>
                  </a:txBody>
                  <a:tcPr marL="43093" marR="43093"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35515">
                <a:tc v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tc rowSpan="2">
                  <a:txBody>
                    <a:bodyPr/>
                    <a:lstStyle/>
                    <a:p>
                      <a:pPr algn="ctr">
                        <a:spcAft>
                          <a:spcPts val="0"/>
                        </a:spcAft>
                      </a:pPr>
                      <a:r>
                        <a:rPr lang="zh-CN" sz="1400" b="1" kern="0" dirty="0">
                          <a:solidFill>
                            <a:schemeClr val="bg1"/>
                          </a:solidFill>
                          <a:effectLst/>
                          <a:latin typeface="微软雅黑" panose="020B0503020204020204" pitchFamily="34" charset="-122"/>
                          <a:ea typeface="微软雅黑" panose="020B0503020204020204" pitchFamily="34" charset="-122"/>
                        </a:rPr>
                        <a:t>直接从事教学科研教师代表≥</a:t>
                      </a:r>
                      <a:endParaRPr lang="zh-CN" sz="1400" b="1" kern="100" dirty="0">
                        <a:solidFill>
                          <a:schemeClr val="bg1"/>
                        </a:solidFill>
                        <a:effectLst/>
                        <a:latin typeface="微软雅黑" panose="020B0503020204020204" pitchFamily="34" charset="-122"/>
                        <a:ea typeface="微软雅黑" panose="020B0503020204020204" pitchFamily="34" charset="-122"/>
                        <a:cs typeface="Times New Roman"/>
                      </a:endParaRPr>
                    </a:p>
                  </a:txBody>
                  <a:tcPr marL="43093" marR="43093" marT="0" marB="0" anchor="ctr">
                    <a:solidFill>
                      <a:schemeClr val="accent1"/>
                    </a:solidFill>
                  </a:tcPr>
                </a:tc>
                <a:tc gridSpan="2">
                  <a:txBody>
                    <a:bodyPr/>
                    <a:lstStyle/>
                    <a:p>
                      <a:pPr algn="ctr">
                        <a:spcAft>
                          <a:spcPts val="0"/>
                        </a:spcAft>
                      </a:pPr>
                      <a:r>
                        <a:rPr lang="zh-CN" sz="1400" b="1" kern="0">
                          <a:solidFill>
                            <a:schemeClr val="bg1"/>
                          </a:solidFill>
                          <a:effectLst/>
                          <a:latin typeface="微软雅黑" panose="020B0503020204020204" pitchFamily="34" charset="-122"/>
                          <a:ea typeface="微软雅黑" panose="020B0503020204020204" pitchFamily="34" charset="-122"/>
                        </a:rPr>
                        <a:t>管理岗位人员</a:t>
                      </a:r>
                      <a:endParaRPr lang="zh-CN" sz="1400" b="1" kern="100">
                        <a:solidFill>
                          <a:schemeClr val="bg1"/>
                        </a:solidFill>
                        <a:effectLst/>
                        <a:latin typeface="微软雅黑" panose="020B0503020204020204" pitchFamily="34" charset="-122"/>
                        <a:ea typeface="微软雅黑" panose="020B0503020204020204" pitchFamily="34" charset="-122"/>
                        <a:cs typeface="Times New Roman"/>
                      </a:endParaRPr>
                    </a:p>
                  </a:txBody>
                  <a:tcPr marL="43093" marR="43093" marT="0" marB="0" anchor="ctr">
                    <a:solidFill>
                      <a:schemeClr val="accent1"/>
                    </a:solidFill>
                  </a:tcPr>
                </a:tc>
                <a:tc hMerge="1">
                  <a:txBody>
                    <a:bodyPr/>
                    <a:lstStyle/>
                    <a:p>
                      <a:endParaRPr lang="zh-CN" altLang="en-US"/>
                    </a:p>
                  </a:txBody>
                  <a:tcPr/>
                </a:tc>
                <a:tc rowSpan="2">
                  <a:txBody>
                    <a:bodyPr/>
                    <a:lstStyle/>
                    <a:p>
                      <a:pPr algn="ctr">
                        <a:spcAft>
                          <a:spcPts val="0"/>
                        </a:spcAft>
                      </a:pPr>
                      <a:r>
                        <a:rPr lang="zh-CN" sz="1400" b="1" kern="0">
                          <a:solidFill>
                            <a:schemeClr val="bg1"/>
                          </a:solidFill>
                          <a:effectLst/>
                          <a:latin typeface="微软雅黑" panose="020B0503020204020204" pitchFamily="34" charset="-122"/>
                          <a:ea typeface="微软雅黑" panose="020B0503020204020204" pitchFamily="34" charset="-122"/>
                        </a:rPr>
                        <a:t>高职称代表≥</a:t>
                      </a:r>
                      <a:endParaRPr lang="zh-CN" sz="1400" b="1" kern="100">
                        <a:solidFill>
                          <a:schemeClr val="bg1"/>
                        </a:solidFill>
                        <a:effectLst/>
                        <a:latin typeface="微软雅黑" panose="020B0503020204020204" pitchFamily="34" charset="-122"/>
                        <a:ea typeface="微软雅黑" panose="020B0503020204020204" pitchFamily="34" charset="-122"/>
                        <a:cs typeface="Times New Roman"/>
                      </a:endParaRPr>
                    </a:p>
                  </a:txBody>
                  <a:tcPr marL="43093" marR="43093" marT="0" marB="0" anchor="ctr">
                    <a:solidFill>
                      <a:schemeClr val="accent1"/>
                    </a:solidFill>
                  </a:tcPr>
                </a:tc>
                <a:tc rowSpan="2">
                  <a:txBody>
                    <a:bodyPr/>
                    <a:lstStyle/>
                    <a:p>
                      <a:pPr algn="ctr">
                        <a:spcAft>
                          <a:spcPts val="0"/>
                        </a:spcAft>
                      </a:pPr>
                      <a:r>
                        <a:rPr lang="en-US" sz="1400" b="1" kern="0">
                          <a:solidFill>
                            <a:schemeClr val="bg1"/>
                          </a:solidFill>
                          <a:effectLst/>
                          <a:latin typeface="微软雅黑" panose="020B0503020204020204" pitchFamily="34" charset="-122"/>
                          <a:ea typeface="微软雅黑" panose="020B0503020204020204" pitchFamily="34" charset="-122"/>
                        </a:rPr>
                        <a:t>35</a:t>
                      </a:r>
                      <a:r>
                        <a:rPr lang="zh-CN" sz="1400" b="1" kern="0">
                          <a:solidFill>
                            <a:schemeClr val="bg1"/>
                          </a:solidFill>
                          <a:effectLst/>
                          <a:latin typeface="微软雅黑" panose="020B0503020204020204" pitchFamily="34" charset="-122"/>
                          <a:ea typeface="微软雅黑" panose="020B0503020204020204" pitchFamily="34" charset="-122"/>
                        </a:rPr>
                        <a:t>岁以下青年教职工代表≥</a:t>
                      </a:r>
                      <a:endParaRPr lang="zh-CN" sz="1400" b="1" kern="100">
                        <a:solidFill>
                          <a:schemeClr val="bg1"/>
                        </a:solidFill>
                        <a:effectLst/>
                        <a:latin typeface="微软雅黑" panose="020B0503020204020204" pitchFamily="34" charset="-122"/>
                        <a:ea typeface="微软雅黑" panose="020B0503020204020204" pitchFamily="34" charset="-122"/>
                        <a:cs typeface="Times New Roman"/>
                      </a:endParaRPr>
                    </a:p>
                  </a:txBody>
                  <a:tcPr marL="43093" marR="43093" marT="0" marB="0" anchor="ctr">
                    <a:solidFill>
                      <a:schemeClr val="accent1"/>
                    </a:solidFill>
                  </a:tcPr>
                </a:tc>
                <a:tc rowSpan="2">
                  <a:txBody>
                    <a:bodyPr/>
                    <a:lstStyle/>
                    <a:p>
                      <a:pPr algn="ctr">
                        <a:spcAft>
                          <a:spcPts val="0"/>
                        </a:spcAft>
                      </a:pPr>
                      <a:r>
                        <a:rPr lang="zh-CN" sz="1400" b="1" kern="0">
                          <a:solidFill>
                            <a:schemeClr val="bg1"/>
                          </a:solidFill>
                          <a:effectLst/>
                          <a:latin typeface="微软雅黑" panose="020B0503020204020204" pitchFamily="34" charset="-122"/>
                          <a:ea typeface="微软雅黑" panose="020B0503020204020204" pitchFamily="34" charset="-122"/>
                        </a:rPr>
                        <a:t>女教职工代表≥</a:t>
                      </a:r>
                      <a:endParaRPr lang="zh-CN" sz="1400" b="1" kern="100">
                        <a:solidFill>
                          <a:schemeClr val="bg1"/>
                        </a:solidFill>
                        <a:effectLst/>
                        <a:latin typeface="微软雅黑" panose="020B0503020204020204" pitchFamily="34" charset="-122"/>
                        <a:ea typeface="微软雅黑" panose="020B0503020204020204" pitchFamily="34" charset="-122"/>
                        <a:cs typeface="Times New Roman"/>
                      </a:endParaRPr>
                    </a:p>
                  </a:txBody>
                  <a:tcPr marL="43093" marR="43093" marT="0" marB="0" anchor="ctr">
                    <a:solidFill>
                      <a:schemeClr val="accent1"/>
                    </a:solidFill>
                  </a:tcPr>
                </a:tc>
              </a:tr>
              <a:tr h="576978">
                <a:tc vMerge="1">
                  <a:txBody>
                    <a:bodyPr/>
                    <a:lstStyle/>
                    <a:p>
                      <a:endParaRPr lang="zh-CN" altLang="en-US"/>
                    </a:p>
                  </a:txBody>
                  <a:tcPr/>
                </a:tc>
                <a:tc>
                  <a:txBody>
                    <a:bodyPr/>
                    <a:lstStyle/>
                    <a:p>
                      <a:pPr algn="ctr">
                        <a:spcAft>
                          <a:spcPts val="0"/>
                        </a:spcAft>
                      </a:pPr>
                      <a:r>
                        <a:rPr lang="zh-CN" sz="1400" b="1" kern="0" dirty="0">
                          <a:solidFill>
                            <a:schemeClr val="bg1"/>
                          </a:solidFill>
                          <a:effectLst/>
                          <a:latin typeface="微软雅黑" panose="020B0503020204020204" pitchFamily="34" charset="-122"/>
                          <a:ea typeface="微软雅黑" panose="020B0503020204020204" pitchFamily="34" charset="-122"/>
                        </a:rPr>
                        <a:t>部门</a:t>
                      </a:r>
                      <a:endParaRPr lang="zh-CN" sz="1400" b="1" kern="100" dirty="0">
                        <a:solidFill>
                          <a:schemeClr val="bg1"/>
                        </a:solidFill>
                        <a:effectLst/>
                        <a:latin typeface="微软雅黑" panose="020B0503020204020204" pitchFamily="34" charset="-122"/>
                        <a:ea typeface="微软雅黑" panose="020B0503020204020204" pitchFamily="34" charset="-122"/>
                      </a:endParaRPr>
                    </a:p>
                    <a:p>
                      <a:pPr algn="ctr">
                        <a:spcAft>
                          <a:spcPts val="0"/>
                        </a:spcAft>
                      </a:pPr>
                      <a:r>
                        <a:rPr lang="zh-CN" sz="1400" b="1" kern="0" dirty="0">
                          <a:solidFill>
                            <a:schemeClr val="bg1"/>
                          </a:solidFill>
                          <a:effectLst/>
                          <a:latin typeface="微软雅黑" panose="020B0503020204020204" pitchFamily="34" charset="-122"/>
                          <a:ea typeface="微软雅黑" panose="020B0503020204020204" pitchFamily="34" charset="-122"/>
                        </a:rPr>
                        <a:t>名额</a:t>
                      </a:r>
                      <a:endParaRPr lang="zh-CN" sz="1400" b="1" kern="100" dirty="0">
                        <a:solidFill>
                          <a:schemeClr val="bg1"/>
                        </a:solidFill>
                        <a:effectLst/>
                        <a:latin typeface="微软雅黑" panose="020B0503020204020204" pitchFamily="34" charset="-122"/>
                        <a:ea typeface="微软雅黑" panose="020B0503020204020204" pitchFamily="34" charset="-122"/>
                        <a:cs typeface="Times New Roman"/>
                      </a:endParaRPr>
                    </a:p>
                  </a:txBody>
                  <a:tcPr marL="43093" marR="43093" marT="0" marB="0" anchor="ctr">
                    <a:solidFill>
                      <a:schemeClr val="accent1"/>
                    </a:solidFill>
                  </a:tcPr>
                </a:tc>
                <a:tc>
                  <a:txBody>
                    <a:bodyPr/>
                    <a:lstStyle/>
                    <a:p>
                      <a:pPr algn="ctr">
                        <a:spcAft>
                          <a:spcPts val="0"/>
                        </a:spcAft>
                      </a:pPr>
                      <a:r>
                        <a:rPr lang="zh-CN" sz="1400" b="1" kern="0" dirty="0">
                          <a:solidFill>
                            <a:schemeClr val="bg1"/>
                          </a:solidFill>
                          <a:effectLst/>
                          <a:latin typeface="微软雅黑" panose="020B0503020204020204" pitchFamily="34" charset="-122"/>
                          <a:ea typeface="微软雅黑" panose="020B0503020204020204" pitchFamily="34" charset="-122"/>
                        </a:rPr>
                        <a:t>指定</a:t>
                      </a:r>
                      <a:endParaRPr lang="zh-CN" sz="1400" b="1" kern="100" dirty="0">
                        <a:solidFill>
                          <a:schemeClr val="bg1"/>
                        </a:solidFill>
                        <a:effectLst/>
                        <a:latin typeface="微软雅黑" panose="020B0503020204020204" pitchFamily="34" charset="-122"/>
                        <a:ea typeface="微软雅黑" panose="020B0503020204020204" pitchFamily="34" charset="-122"/>
                      </a:endParaRPr>
                    </a:p>
                    <a:p>
                      <a:pPr algn="ctr">
                        <a:spcAft>
                          <a:spcPts val="0"/>
                        </a:spcAft>
                      </a:pPr>
                      <a:r>
                        <a:rPr lang="zh-CN" sz="1400" b="1" kern="0" dirty="0">
                          <a:solidFill>
                            <a:schemeClr val="bg1"/>
                          </a:solidFill>
                          <a:effectLst/>
                          <a:latin typeface="微软雅黑" panose="020B0503020204020204" pitchFamily="34" charset="-122"/>
                          <a:ea typeface="微软雅黑" panose="020B0503020204020204" pitchFamily="34" charset="-122"/>
                        </a:rPr>
                        <a:t>下达</a:t>
                      </a:r>
                      <a:endParaRPr lang="zh-CN" sz="1400" b="1" kern="100" dirty="0">
                        <a:solidFill>
                          <a:schemeClr val="bg1"/>
                        </a:solidFill>
                        <a:effectLst/>
                        <a:latin typeface="微软雅黑" panose="020B0503020204020204" pitchFamily="34" charset="-122"/>
                        <a:ea typeface="微软雅黑" panose="020B0503020204020204" pitchFamily="34" charset="-122"/>
                        <a:cs typeface="Times New Roman"/>
                      </a:endParaRPr>
                    </a:p>
                  </a:txBody>
                  <a:tcPr marL="43093" marR="43093" marT="0" marB="0" anchor="ctr">
                    <a:solidFill>
                      <a:schemeClr val="accent1"/>
                    </a:solidFill>
                  </a:tcPr>
                </a:tc>
                <a:tc vMerge="1">
                  <a:txBody>
                    <a:bodyPr/>
                    <a:lstStyle/>
                    <a:p>
                      <a:endParaRPr lang="zh-CN" altLang="en-US"/>
                    </a:p>
                  </a:txBody>
                  <a:tcPr/>
                </a:tc>
                <a:tc>
                  <a:txBody>
                    <a:bodyPr/>
                    <a:lstStyle/>
                    <a:p>
                      <a:pPr algn="ctr">
                        <a:spcAft>
                          <a:spcPts val="0"/>
                        </a:spcAft>
                      </a:pPr>
                      <a:r>
                        <a:rPr lang="zh-CN" sz="1400" b="1" kern="0" dirty="0">
                          <a:solidFill>
                            <a:schemeClr val="bg1"/>
                          </a:solidFill>
                          <a:effectLst/>
                          <a:latin typeface="微软雅黑" panose="020B0503020204020204" pitchFamily="34" charset="-122"/>
                          <a:ea typeface="微软雅黑" panose="020B0503020204020204" pitchFamily="34" charset="-122"/>
                        </a:rPr>
                        <a:t>中层干部及以上代表≦</a:t>
                      </a:r>
                      <a:endParaRPr lang="zh-CN" sz="1400" b="1" kern="100" dirty="0">
                        <a:solidFill>
                          <a:schemeClr val="bg1"/>
                        </a:solidFill>
                        <a:effectLst/>
                        <a:latin typeface="微软雅黑" panose="020B0503020204020204" pitchFamily="34" charset="-122"/>
                        <a:ea typeface="微软雅黑" panose="020B0503020204020204" pitchFamily="34" charset="-122"/>
                        <a:cs typeface="Times New Roman"/>
                      </a:endParaRPr>
                    </a:p>
                  </a:txBody>
                  <a:tcPr marL="43093" marR="43093" marT="0" marB="0" anchor="ctr">
                    <a:solidFill>
                      <a:schemeClr val="accent1"/>
                    </a:solidFill>
                  </a:tcPr>
                </a:tc>
                <a:tc>
                  <a:txBody>
                    <a:bodyPr/>
                    <a:lstStyle/>
                    <a:p>
                      <a:pPr algn="ctr">
                        <a:spcAft>
                          <a:spcPts val="0"/>
                        </a:spcAft>
                      </a:pPr>
                      <a:r>
                        <a:rPr lang="zh-CN" sz="1400" b="1" kern="0" dirty="0">
                          <a:solidFill>
                            <a:schemeClr val="bg1"/>
                          </a:solidFill>
                          <a:effectLst/>
                          <a:latin typeface="微软雅黑" panose="020B0503020204020204" pitchFamily="34" charset="-122"/>
                          <a:ea typeface="微软雅黑" panose="020B0503020204020204" pitchFamily="34" charset="-122"/>
                        </a:rPr>
                        <a:t>其他管理人员≥</a:t>
                      </a:r>
                      <a:endParaRPr lang="zh-CN" sz="1400" b="1" kern="100" dirty="0">
                        <a:solidFill>
                          <a:schemeClr val="bg1"/>
                        </a:solidFill>
                        <a:effectLst/>
                        <a:latin typeface="微软雅黑" panose="020B0503020204020204" pitchFamily="34" charset="-122"/>
                        <a:ea typeface="微软雅黑" panose="020B0503020204020204" pitchFamily="34" charset="-122"/>
                        <a:cs typeface="Times New Roman"/>
                      </a:endParaRPr>
                    </a:p>
                  </a:txBody>
                  <a:tcPr marL="43093" marR="43093" marT="0" marB="0" anchor="ctr">
                    <a:solidFill>
                      <a:schemeClr val="accent1"/>
                    </a:solid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229945">
                <a:tc>
                  <a:txBody>
                    <a:bodyPr/>
                    <a:lstStyle/>
                    <a:p>
                      <a:pPr algn="ctr">
                        <a:spcAft>
                          <a:spcPts val="0"/>
                        </a:spcAft>
                      </a:pPr>
                      <a:r>
                        <a:rPr lang="zh-CN" sz="1400" kern="0">
                          <a:effectLst/>
                          <a:latin typeface="微软雅黑" panose="020B0503020204020204" pitchFamily="34" charset="-122"/>
                          <a:ea typeface="微软雅黑" panose="020B0503020204020204" pitchFamily="34" charset="-122"/>
                        </a:rPr>
                        <a:t>机械汽车</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b="1" kern="0" dirty="0">
                          <a:effectLst/>
                          <a:latin typeface="微软雅黑" panose="020B0503020204020204" pitchFamily="34" charset="-122"/>
                          <a:ea typeface="微软雅黑" panose="020B0503020204020204" pitchFamily="34" charset="-122"/>
                        </a:rPr>
                        <a:t>16</a:t>
                      </a:r>
                      <a:endParaRPr lang="zh-CN" sz="1400" b="1"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b="1" kern="0">
                          <a:effectLst/>
                          <a:latin typeface="微软雅黑" panose="020B0503020204020204" pitchFamily="34" charset="-122"/>
                          <a:ea typeface="微软雅黑" panose="020B0503020204020204" pitchFamily="34" charset="-122"/>
                        </a:rPr>
                        <a:t>1</a:t>
                      </a:r>
                      <a:endParaRPr lang="zh-CN" sz="1400" b="1"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12</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1</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dirty="0">
                          <a:effectLst/>
                          <a:latin typeface="微软雅黑" panose="020B0503020204020204" pitchFamily="34" charset="-122"/>
                          <a:ea typeface="微软雅黑" panose="020B0503020204020204" pitchFamily="34" charset="-122"/>
                        </a:rPr>
                        <a:t>1</a:t>
                      </a:r>
                      <a:endParaRPr lang="zh-CN" sz="1400"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dirty="0">
                          <a:effectLst/>
                          <a:latin typeface="微软雅黑" panose="020B0503020204020204" pitchFamily="34" charset="-122"/>
                          <a:ea typeface="微软雅黑" panose="020B0503020204020204" pitchFamily="34" charset="-122"/>
                        </a:rPr>
                        <a:t>6</a:t>
                      </a:r>
                      <a:endParaRPr lang="zh-CN" sz="1400"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5</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8</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r>
              <a:tr h="229945">
                <a:tc>
                  <a:txBody>
                    <a:bodyPr/>
                    <a:lstStyle/>
                    <a:p>
                      <a:pPr algn="ctr">
                        <a:spcAft>
                          <a:spcPts val="0"/>
                        </a:spcAft>
                      </a:pPr>
                      <a:r>
                        <a:rPr lang="zh-CN" sz="1400" kern="0">
                          <a:effectLst/>
                          <a:latin typeface="微软雅黑" panose="020B0503020204020204" pitchFamily="34" charset="-122"/>
                          <a:ea typeface="微软雅黑" panose="020B0503020204020204" pitchFamily="34" charset="-122"/>
                        </a:rPr>
                        <a:t>电气</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b="1" kern="0" dirty="0">
                          <a:effectLst/>
                          <a:latin typeface="微软雅黑" panose="020B0503020204020204" pitchFamily="34" charset="-122"/>
                          <a:ea typeface="微软雅黑" panose="020B0503020204020204" pitchFamily="34" charset="-122"/>
                        </a:rPr>
                        <a:t>11</a:t>
                      </a:r>
                      <a:endParaRPr lang="zh-CN" sz="1400" b="1"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b="1" kern="0">
                          <a:effectLst/>
                          <a:latin typeface="微软雅黑" panose="020B0503020204020204" pitchFamily="34" charset="-122"/>
                          <a:ea typeface="微软雅黑" panose="020B0503020204020204" pitchFamily="34" charset="-122"/>
                        </a:rPr>
                        <a:t>1</a:t>
                      </a:r>
                      <a:endParaRPr lang="zh-CN" sz="1400" b="1"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8</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1</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dirty="0">
                          <a:effectLst/>
                          <a:latin typeface="微软雅黑" panose="020B0503020204020204" pitchFamily="34" charset="-122"/>
                          <a:ea typeface="微软雅黑" panose="020B0503020204020204" pitchFamily="34" charset="-122"/>
                        </a:rPr>
                        <a:t>1</a:t>
                      </a:r>
                      <a:endParaRPr lang="zh-CN" sz="1400"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dirty="0">
                          <a:effectLst/>
                          <a:latin typeface="微软雅黑" panose="020B0503020204020204" pitchFamily="34" charset="-122"/>
                          <a:ea typeface="微软雅黑" panose="020B0503020204020204" pitchFamily="34" charset="-122"/>
                        </a:rPr>
                        <a:t>4</a:t>
                      </a:r>
                      <a:endParaRPr lang="zh-CN" sz="1400"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4</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6</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r>
              <a:tr h="229945">
                <a:tc>
                  <a:txBody>
                    <a:bodyPr/>
                    <a:lstStyle/>
                    <a:p>
                      <a:pPr algn="ctr">
                        <a:spcAft>
                          <a:spcPts val="0"/>
                        </a:spcAft>
                      </a:pPr>
                      <a:r>
                        <a:rPr lang="zh-CN" sz="1400" kern="0">
                          <a:effectLst/>
                          <a:latin typeface="微软雅黑" panose="020B0503020204020204" pitchFamily="34" charset="-122"/>
                          <a:ea typeface="微软雅黑" panose="020B0503020204020204" pitchFamily="34" charset="-122"/>
                        </a:rPr>
                        <a:t>管理</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b="1" kern="0">
                          <a:effectLst/>
                          <a:latin typeface="微软雅黑" panose="020B0503020204020204" pitchFamily="34" charset="-122"/>
                          <a:ea typeface="微软雅黑" panose="020B0503020204020204" pitchFamily="34" charset="-122"/>
                        </a:rPr>
                        <a:t>12</a:t>
                      </a:r>
                      <a:endParaRPr lang="zh-CN" sz="1400" b="1"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b="1" kern="0" dirty="0">
                          <a:effectLst/>
                          <a:latin typeface="微软雅黑" panose="020B0503020204020204" pitchFamily="34" charset="-122"/>
                          <a:ea typeface="微软雅黑" panose="020B0503020204020204" pitchFamily="34" charset="-122"/>
                        </a:rPr>
                        <a:t>1</a:t>
                      </a:r>
                      <a:endParaRPr lang="zh-CN" sz="1400" b="1"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9</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1</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1</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dirty="0">
                          <a:effectLst/>
                          <a:latin typeface="微软雅黑" panose="020B0503020204020204" pitchFamily="34" charset="-122"/>
                          <a:ea typeface="微软雅黑" panose="020B0503020204020204" pitchFamily="34" charset="-122"/>
                        </a:rPr>
                        <a:t>4</a:t>
                      </a:r>
                      <a:endParaRPr lang="zh-CN" sz="1400"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4</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7</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r>
              <a:tr h="229945">
                <a:tc>
                  <a:txBody>
                    <a:bodyPr/>
                    <a:lstStyle/>
                    <a:p>
                      <a:pPr algn="ctr">
                        <a:spcAft>
                          <a:spcPts val="0"/>
                        </a:spcAft>
                      </a:pPr>
                      <a:r>
                        <a:rPr lang="zh-CN" sz="1400" kern="0" dirty="0">
                          <a:effectLst/>
                          <a:latin typeface="微软雅黑" panose="020B0503020204020204" pitchFamily="34" charset="-122"/>
                          <a:ea typeface="微软雅黑" panose="020B0503020204020204" pitchFamily="34" charset="-122"/>
                        </a:rPr>
                        <a:t>化工</a:t>
                      </a:r>
                      <a:endParaRPr lang="zh-CN" sz="1400"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b="1" kern="0">
                          <a:effectLst/>
                          <a:latin typeface="微软雅黑" panose="020B0503020204020204" pitchFamily="34" charset="-122"/>
                          <a:ea typeface="微软雅黑" panose="020B0503020204020204" pitchFamily="34" charset="-122"/>
                        </a:rPr>
                        <a:t>6</a:t>
                      </a:r>
                      <a:endParaRPr lang="zh-CN" sz="1400" b="1"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l">
                        <a:spcAft>
                          <a:spcPts val="0"/>
                        </a:spcAft>
                      </a:pPr>
                      <a:r>
                        <a:rPr lang="zh-CN" sz="1400" b="1" kern="0" dirty="0">
                          <a:effectLst/>
                          <a:latin typeface="微软雅黑" panose="020B0503020204020204" pitchFamily="34" charset="-122"/>
                          <a:ea typeface="微软雅黑" panose="020B0503020204020204" pitchFamily="34" charset="-122"/>
                        </a:rPr>
                        <a:t>　</a:t>
                      </a:r>
                      <a:endParaRPr lang="zh-CN" sz="1400" b="1"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dirty="0">
                          <a:effectLst/>
                          <a:latin typeface="微软雅黑" panose="020B0503020204020204" pitchFamily="34" charset="-122"/>
                          <a:ea typeface="微软雅黑" panose="020B0503020204020204" pitchFamily="34" charset="-122"/>
                        </a:rPr>
                        <a:t>4</a:t>
                      </a:r>
                      <a:endParaRPr lang="zh-CN" sz="1400"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1</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1</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dirty="0">
                          <a:effectLst/>
                          <a:latin typeface="微软雅黑" panose="020B0503020204020204" pitchFamily="34" charset="-122"/>
                          <a:ea typeface="微软雅黑" panose="020B0503020204020204" pitchFamily="34" charset="-122"/>
                        </a:rPr>
                        <a:t>2</a:t>
                      </a:r>
                      <a:endParaRPr lang="zh-CN" sz="1400"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2</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3</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r>
              <a:tr h="229945">
                <a:tc>
                  <a:txBody>
                    <a:bodyPr/>
                    <a:lstStyle/>
                    <a:p>
                      <a:pPr algn="ctr">
                        <a:spcAft>
                          <a:spcPts val="0"/>
                        </a:spcAft>
                      </a:pPr>
                      <a:r>
                        <a:rPr lang="zh-CN" sz="1400" kern="0">
                          <a:effectLst/>
                          <a:latin typeface="微软雅黑" panose="020B0503020204020204" pitchFamily="34" charset="-122"/>
                          <a:ea typeface="微软雅黑" panose="020B0503020204020204" pitchFamily="34" charset="-122"/>
                        </a:rPr>
                        <a:t>材料</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b="1" kern="0">
                          <a:effectLst/>
                          <a:latin typeface="微软雅黑" panose="020B0503020204020204" pitchFamily="34" charset="-122"/>
                          <a:ea typeface="微软雅黑" panose="020B0503020204020204" pitchFamily="34" charset="-122"/>
                        </a:rPr>
                        <a:t>7</a:t>
                      </a:r>
                      <a:endParaRPr lang="zh-CN" sz="1400" b="1"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b="1" kern="0" dirty="0">
                          <a:effectLst/>
                          <a:latin typeface="微软雅黑" panose="020B0503020204020204" pitchFamily="34" charset="-122"/>
                          <a:ea typeface="微软雅黑" panose="020B0503020204020204" pitchFamily="34" charset="-122"/>
                        </a:rPr>
                        <a:t>1</a:t>
                      </a:r>
                      <a:endParaRPr lang="zh-CN" sz="1400" b="1"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5</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1</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1</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dirty="0">
                          <a:effectLst/>
                          <a:latin typeface="微软雅黑" panose="020B0503020204020204" pitchFamily="34" charset="-122"/>
                          <a:ea typeface="微软雅黑" panose="020B0503020204020204" pitchFamily="34" charset="-122"/>
                        </a:rPr>
                        <a:t>3</a:t>
                      </a:r>
                      <a:endParaRPr lang="zh-CN" sz="1400"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dirty="0">
                          <a:effectLst/>
                          <a:latin typeface="微软雅黑" panose="020B0503020204020204" pitchFamily="34" charset="-122"/>
                          <a:ea typeface="微软雅黑" panose="020B0503020204020204" pitchFamily="34" charset="-122"/>
                        </a:rPr>
                        <a:t>2</a:t>
                      </a:r>
                      <a:endParaRPr lang="zh-CN" sz="1400"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3</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r>
              <a:tr h="229945">
                <a:tc>
                  <a:txBody>
                    <a:bodyPr/>
                    <a:lstStyle/>
                    <a:p>
                      <a:pPr algn="ctr">
                        <a:spcAft>
                          <a:spcPts val="0"/>
                        </a:spcAft>
                      </a:pPr>
                      <a:r>
                        <a:rPr lang="zh-CN" sz="1400" kern="0" dirty="0">
                          <a:effectLst/>
                          <a:latin typeface="微软雅黑" panose="020B0503020204020204" pitchFamily="34" charset="-122"/>
                          <a:ea typeface="微软雅黑" panose="020B0503020204020204" pitchFamily="34" charset="-122"/>
                        </a:rPr>
                        <a:t>艺术中韩</a:t>
                      </a:r>
                      <a:endParaRPr lang="zh-CN" sz="1400"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b="1" kern="0">
                          <a:effectLst/>
                          <a:latin typeface="微软雅黑" panose="020B0503020204020204" pitchFamily="34" charset="-122"/>
                          <a:ea typeface="微软雅黑" panose="020B0503020204020204" pitchFamily="34" charset="-122"/>
                        </a:rPr>
                        <a:t>10</a:t>
                      </a:r>
                      <a:endParaRPr lang="zh-CN" sz="1400" b="1"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l">
                        <a:spcAft>
                          <a:spcPts val="0"/>
                        </a:spcAft>
                      </a:pPr>
                      <a:r>
                        <a:rPr lang="zh-CN" sz="1400" b="1" kern="0" dirty="0">
                          <a:effectLst/>
                          <a:latin typeface="微软雅黑" panose="020B0503020204020204" pitchFamily="34" charset="-122"/>
                          <a:ea typeface="微软雅黑" panose="020B0503020204020204" pitchFamily="34" charset="-122"/>
                        </a:rPr>
                        <a:t>　</a:t>
                      </a:r>
                      <a:endParaRPr lang="zh-CN" sz="1400" b="1"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7</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1</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1</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3</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dirty="0">
                          <a:effectLst/>
                          <a:latin typeface="微软雅黑" panose="020B0503020204020204" pitchFamily="34" charset="-122"/>
                          <a:ea typeface="微软雅黑" panose="020B0503020204020204" pitchFamily="34" charset="-122"/>
                        </a:rPr>
                        <a:t>3</a:t>
                      </a:r>
                      <a:endParaRPr lang="zh-CN" sz="1400"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6</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r>
              <a:tr h="229945">
                <a:tc>
                  <a:txBody>
                    <a:bodyPr/>
                    <a:lstStyle/>
                    <a:p>
                      <a:pPr algn="ctr">
                        <a:spcAft>
                          <a:spcPts val="0"/>
                        </a:spcAft>
                      </a:pPr>
                      <a:r>
                        <a:rPr lang="zh-CN" sz="1400" kern="0">
                          <a:effectLst/>
                          <a:latin typeface="微软雅黑" panose="020B0503020204020204" pitchFamily="34" charset="-122"/>
                          <a:ea typeface="微软雅黑" panose="020B0503020204020204" pitchFamily="34" charset="-122"/>
                        </a:rPr>
                        <a:t>航空</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b="1" kern="0">
                          <a:effectLst/>
                          <a:latin typeface="微软雅黑" panose="020B0503020204020204" pitchFamily="34" charset="-122"/>
                          <a:ea typeface="微软雅黑" panose="020B0503020204020204" pitchFamily="34" charset="-122"/>
                        </a:rPr>
                        <a:t>6</a:t>
                      </a:r>
                      <a:endParaRPr lang="zh-CN" sz="1400" b="1"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b="1" kern="0" dirty="0">
                          <a:effectLst/>
                          <a:latin typeface="微软雅黑" panose="020B0503020204020204" pitchFamily="34" charset="-122"/>
                          <a:ea typeface="微软雅黑" panose="020B0503020204020204" pitchFamily="34" charset="-122"/>
                        </a:rPr>
                        <a:t>1</a:t>
                      </a:r>
                      <a:endParaRPr lang="zh-CN" sz="1400" b="1"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4</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dirty="0">
                          <a:effectLst/>
                          <a:latin typeface="微软雅黑" panose="020B0503020204020204" pitchFamily="34" charset="-122"/>
                          <a:ea typeface="微软雅黑" panose="020B0503020204020204" pitchFamily="34" charset="-122"/>
                        </a:rPr>
                        <a:t>1</a:t>
                      </a:r>
                      <a:endParaRPr lang="zh-CN" sz="1400"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1</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2</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dirty="0">
                          <a:effectLst/>
                          <a:latin typeface="微软雅黑" panose="020B0503020204020204" pitchFamily="34" charset="-122"/>
                          <a:ea typeface="微软雅黑" panose="020B0503020204020204" pitchFamily="34" charset="-122"/>
                        </a:rPr>
                        <a:t>2</a:t>
                      </a:r>
                      <a:endParaRPr lang="zh-CN" sz="1400"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3</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r>
              <a:tr h="229945">
                <a:tc>
                  <a:txBody>
                    <a:bodyPr/>
                    <a:lstStyle/>
                    <a:p>
                      <a:pPr algn="ctr">
                        <a:spcAft>
                          <a:spcPts val="0"/>
                        </a:spcAft>
                      </a:pPr>
                      <a:r>
                        <a:rPr lang="zh-CN" sz="1400" kern="0" dirty="0">
                          <a:effectLst/>
                          <a:latin typeface="微软雅黑" panose="020B0503020204020204" pitchFamily="34" charset="-122"/>
                          <a:ea typeface="微软雅黑" panose="020B0503020204020204" pitchFamily="34" charset="-122"/>
                        </a:rPr>
                        <a:t>服装中法</a:t>
                      </a:r>
                      <a:endParaRPr lang="zh-CN" sz="1400"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b="1" kern="0">
                          <a:effectLst/>
                          <a:latin typeface="微软雅黑" panose="020B0503020204020204" pitchFamily="34" charset="-122"/>
                          <a:ea typeface="微软雅黑" panose="020B0503020204020204" pitchFamily="34" charset="-122"/>
                        </a:rPr>
                        <a:t>9</a:t>
                      </a:r>
                      <a:endParaRPr lang="zh-CN" sz="1400" b="1"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l">
                        <a:spcAft>
                          <a:spcPts val="0"/>
                        </a:spcAft>
                      </a:pPr>
                      <a:r>
                        <a:rPr lang="zh-CN" sz="1400" b="1" kern="0" dirty="0">
                          <a:effectLst/>
                          <a:latin typeface="微软雅黑" panose="020B0503020204020204" pitchFamily="34" charset="-122"/>
                          <a:ea typeface="微软雅黑" panose="020B0503020204020204" pitchFamily="34" charset="-122"/>
                        </a:rPr>
                        <a:t>　</a:t>
                      </a:r>
                      <a:endParaRPr lang="zh-CN" sz="1400" b="1"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6</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1</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1</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3</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dirty="0">
                          <a:effectLst/>
                          <a:latin typeface="微软雅黑" panose="020B0503020204020204" pitchFamily="34" charset="-122"/>
                          <a:ea typeface="微软雅黑" panose="020B0503020204020204" pitchFamily="34" charset="-122"/>
                        </a:rPr>
                        <a:t>3</a:t>
                      </a:r>
                      <a:endParaRPr lang="zh-CN" sz="1400"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5</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r>
              <a:tr h="229945">
                <a:tc>
                  <a:txBody>
                    <a:bodyPr/>
                    <a:lstStyle/>
                    <a:p>
                      <a:pPr algn="ctr">
                        <a:spcAft>
                          <a:spcPts val="0"/>
                        </a:spcAft>
                      </a:pPr>
                      <a:r>
                        <a:rPr lang="zh-CN" sz="1400" kern="0">
                          <a:effectLst/>
                          <a:latin typeface="微软雅黑" panose="020B0503020204020204" pitchFamily="34" charset="-122"/>
                          <a:ea typeface="微软雅黑" panose="020B0503020204020204" pitchFamily="34" charset="-122"/>
                        </a:rPr>
                        <a:t>轨道</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b="1" kern="0">
                          <a:effectLst/>
                          <a:latin typeface="微软雅黑" panose="020B0503020204020204" pitchFamily="34" charset="-122"/>
                          <a:ea typeface="微软雅黑" panose="020B0503020204020204" pitchFamily="34" charset="-122"/>
                        </a:rPr>
                        <a:t>7</a:t>
                      </a:r>
                      <a:endParaRPr lang="zh-CN" sz="1400" b="1"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l">
                        <a:spcAft>
                          <a:spcPts val="0"/>
                        </a:spcAft>
                      </a:pPr>
                      <a:r>
                        <a:rPr lang="zh-CN" sz="1400" b="1" kern="0" dirty="0">
                          <a:effectLst/>
                          <a:latin typeface="微软雅黑" panose="020B0503020204020204" pitchFamily="34" charset="-122"/>
                          <a:ea typeface="微软雅黑" panose="020B0503020204020204" pitchFamily="34" charset="-122"/>
                        </a:rPr>
                        <a:t>　</a:t>
                      </a:r>
                      <a:endParaRPr lang="zh-CN" sz="1400" b="1"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5</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dirty="0">
                          <a:effectLst/>
                          <a:latin typeface="微软雅黑" panose="020B0503020204020204" pitchFamily="34" charset="-122"/>
                          <a:ea typeface="微软雅黑" panose="020B0503020204020204" pitchFamily="34" charset="-122"/>
                        </a:rPr>
                        <a:t>1</a:t>
                      </a:r>
                      <a:endParaRPr lang="zh-CN" sz="1400"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dirty="0">
                          <a:effectLst/>
                          <a:latin typeface="微软雅黑" panose="020B0503020204020204" pitchFamily="34" charset="-122"/>
                          <a:ea typeface="微软雅黑" panose="020B0503020204020204" pitchFamily="34" charset="-122"/>
                        </a:rPr>
                        <a:t>1</a:t>
                      </a:r>
                      <a:endParaRPr lang="zh-CN" sz="1400"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2</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dirty="0">
                          <a:effectLst/>
                          <a:latin typeface="微软雅黑" panose="020B0503020204020204" pitchFamily="34" charset="-122"/>
                          <a:ea typeface="微软雅黑" panose="020B0503020204020204" pitchFamily="34" charset="-122"/>
                        </a:rPr>
                        <a:t>3</a:t>
                      </a:r>
                      <a:endParaRPr lang="zh-CN" sz="1400"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3</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r>
              <a:tr h="229945">
                <a:tc>
                  <a:txBody>
                    <a:bodyPr/>
                    <a:lstStyle/>
                    <a:p>
                      <a:pPr algn="ctr">
                        <a:spcAft>
                          <a:spcPts val="0"/>
                        </a:spcAft>
                      </a:pPr>
                      <a:r>
                        <a:rPr lang="zh-CN" sz="1400" kern="0">
                          <a:effectLst/>
                          <a:latin typeface="微软雅黑" panose="020B0503020204020204" pitchFamily="34" charset="-122"/>
                          <a:ea typeface="微软雅黑" panose="020B0503020204020204" pitchFamily="34" charset="-122"/>
                        </a:rPr>
                        <a:t>数理外语</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b="1" kern="0">
                          <a:effectLst/>
                          <a:latin typeface="微软雅黑" panose="020B0503020204020204" pitchFamily="34" charset="-122"/>
                          <a:ea typeface="微软雅黑" panose="020B0503020204020204" pitchFamily="34" charset="-122"/>
                        </a:rPr>
                        <a:t>14</a:t>
                      </a:r>
                      <a:endParaRPr lang="zh-CN" sz="1400" b="1"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l">
                        <a:spcAft>
                          <a:spcPts val="0"/>
                        </a:spcAft>
                      </a:pPr>
                      <a:r>
                        <a:rPr lang="zh-CN" sz="1400" b="1" kern="0" dirty="0">
                          <a:effectLst/>
                          <a:latin typeface="微软雅黑" panose="020B0503020204020204" pitchFamily="34" charset="-122"/>
                          <a:ea typeface="微软雅黑" panose="020B0503020204020204" pitchFamily="34" charset="-122"/>
                        </a:rPr>
                        <a:t>　</a:t>
                      </a:r>
                      <a:endParaRPr lang="zh-CN" sz="1400" b="1"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11</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dirty="0">
                          <a:effectLst/>
                          <a:latin typeface="微软雅黑" panose="020B0503020204020204" pitchFamily="34" charset="-122"/>
                          <a:ea typeface="微软雅黑" panose="020B0503020204020204" pitchFamily="34" charset="-122"/>
                        </a:rPr>
                        <a:t>0</a:t>
                      </a:r>
                      <a:endParaRPr lang="zh-CN" sz="1400"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1</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dirty="0">
                          <a:effectLst/>
                          <a:latin typeface="微软雅黑" panose="020B0503020204020204" pitchFamily="34" charset="-122"/>
                          <a:ea typeface="微软雅黑" panose="020B0503020204020204" pitchFamily="34" charset="-122"/>
                        </a:rPr>
                        <a:t>5</a:t>
                      </a:r>
                      <a:endParaRPr lang="zh-CN" sz="1400"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dirty="0">
                          <a:effectLst/>
                          <a:latin typeface="微软雅黑" panose="020B0503020204020204" pitchFamily="34" charset="-122"/>
                          <a:ea typeface="微软雅黑" panose="020B0503020204020204" pitchFamily="34" charset="-122"/>
                        </a:rPr>
                        <a:t>3</a:t>
                      </a:r>
                      <a:endParaRPr lang="zh-CN" sz="1400"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8</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r>
              <a:tr h="229945">
                <a:tc>
                  <a:txBody>
                    <a:bodyPr/>
                    <a:lstStyle/>
                    <a:p>
                      <a:pPr algn="ctr">
                        <a:spcAft>
                          <a:spcPts val="0"/>
                        </a:spcAft>
                      </a:pPr>
                      <a:r>
                        <a:rPr lang="zh-CN" sz="1400" kern="0">
                          <a:effectLst/>
                          <a:latin typeface="微软雅黑" panose="020B0503020204020204" pitchFamily="34" charset="-122"/>
                          <a:ea typeface="微软雅黑" panose="020B0503020204020204" pitchFamily="34" charset="-122"/>
                        </a:rPr>
                        <a:t>社科</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b="1" kern="0">
                          <a:effectLst/>
                          <a:latin typeface="微软雅黑" panose="020B0503020204020204" pitchFamily="34" charset="-122"/>
                          <a:ea typeface="微软雅黑" panose="020B0503020204020204" pitchFamily="34" charset="-122"/>
                        </a:rPr>
                        <a:t>6</a:t>
                      </a:r>
                      <a:endParaRPr lang="zh-CN" sz="1400" b="1"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l">
                        <a:spcAft>
                          <a:spcPts val="0"/>
                        </a:spcAft>
                      </a:pPr>
                      <a:r>
                        <a:rPr lang="zh-CN" sz="1400" b="1" kern="0" dirty="0">
                          <a:effectLst/>
                          <a:latin typeface="微软雅黑" panose="020B0503020204020204" pitchFamily="34" charset="-122"/>
                          <a:ea typeface="微软雅黑" panose="020B0503020204020204" pitchFamily="34" charset="-122"/>
                        </a:rPr>
                        <a:t>　</a:t>
                      </a:r>
                      <a:endParaRPr lang="zh-CN" sz="1400" b="1"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5</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1</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1</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2</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dirty="0">
                          <a:effectLst/>
                          <a:latin typeface="微软雅黑" panose="020B0503020204020204" pitchFamily="34" charset="-122"/>
                          <a:ea typeface="微软雅黑" panose="020B0503020204020204" pitchFamily="34" charset="-122"/>
                        </a:rPr>
                        <a:t>2</a:t>
                      </a:r>
                      <a:endParaRPr lang="zh-CN" sz="1400"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dirty="0">
                          <a:effectLst/>
                          <a:latin typeface="微软雅黑" panose="020B0503020204020204" pitchFamily="34" charset="-122"/>
                          <a:ea typeface="微软雅黑" panose="020B0503020204020204" pitchFamily="34" charset="-122"/>
                        </a:rPr>
                        <a:t>3</a:t>
                      </a:r>
                      <a:endParaRPr lang="zh-CN" sz="1400"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r>
              <a:tr h="229945">
                <a:tc>
                  <a:txBody>
                    <a:bodyPr/>
                    <a:lstStyle/>
                    <a:p>
                      <a:pPr algn="ctr">
                        <a:spcAft>
                          <a:spcPts val="0"/>
                        </a:spcAft>
                      </a:pPr>
                      <a:r>
                        <a:rPr lang="zh-CN" sz="1400" kern="0" dirty="0">
                          <a:effectLst/>
                          <a:latin typeface="微软雅黑" panose="020B0503020204020204" pitchFamily="34" charset="-122"/>
                          <a:ea typeface="微软雅黑" panose="020B0503020204020204" pitchFamily="34" charset="-122"/>
                        </a:rPr>
                        <a:t>体育</a:t>
                      </a:r>
                      <a:endParaRPr lang="zh-CN" sz="1400"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b="1" kern="0">
                          <a:effectLst/>
                          <a:latin typeface="微软雅黑" panose="020B0503020204020204" pitchFamily="34" charset="-122"/>
                          <a:ea typeface="微软雅黑" panose="020B0503020204020204" pitchFamily="34" charset="-122"/>
                        </a:rPr>
                        <a:t>4</a:t>
                      </a:r>
                      <a:endParaRPr lang="zh-CN" sz="1400" b="1"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l">
                        <a:spcAft>
                          <a:spcPts val="0"/>
                        </a:spcAft>
                      </a:pPr>
                      <a:r>
                        <a:rPr lang="zh-CN" sz="1400" b="1" kern="0" dirty="0">
                          <a:effectLst/>
                          <a:latin typeface="微软雅黑" panose="020B0503020204020204" pitchFamily="34" charset="-122"/>
                          <a:ea typeface="微软雅黑" panose="020B0503020204020204" pitchFamily="34" charset="-122"/>
                        </a:rPr>
                        <a:t>　</a:t>
                      </a:r>
                      <a:endParaRPr lang="zh-CN" sz="1400" b="1"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3</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1</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0</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2</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dirty="0">
                          <a:effectLst/>
                          <a:latin typeface="微软雅黑" panose="020B0503020204020204" pitchFamily="34" charset="-122"/>
                          <a:ea typeface="微软雅黑" panose="020B0503020204020204" pitchFamily="34" charset="-122"/>
                        </a:rPr>
                        <a:t>1</a:t>
                      </a:r>
                      <a:endParaRPr lang="zh-CN" sz="1400"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dirty="0">
                          <a:effectLst/>
                          <a:latin typeface="微软雅黑" panose="020B0503020204020204" pitchFamily="34" charset="-122"/>
                          <a:ea typeface="微软雅黑" panose="020B0503020204020204" pitchFamily="34" charset="-122"/>
                        </a:rPr>
                        <a:t>2</a:t>
                      </a:r>
                      <a:endParaRPr lang="zh-CN" sz="1400"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r>
              <a:tr h="229945">
                <a:tc>
                  <a:txBody>
                    <a:bodyPr/>
                    <a:lstStyle/>
                    <a:p>
                      <a:pPr algn="ctr">
                        <a:spcAft>
                          <a:spcPts val="0"/>
                        </a:spcAft>
                      </a:pPr>
                      <a:r>
                        <a:rPr lang="zh-CN" sz="1400" kern="0">
                          <a:effectLst/>
                          <a:latin typeface="微软雅黑" panose="020B0503020204020204" pitchFamily="34" charset="-122"/>
                          <a:ea typeface="微软雅黑" panose="020B0503020204020204" pitchFamily="34" charset="-122"/>
                        </a:rPr>
                        <a:t>实训</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b="1" kern="0">
                          <a:effectLst/>
                          <a:latin typeface="微软雅黑" panose="020B0503020204020204" pitchFamily="34" charset="-122"/>
                          <a:ea typeface="微软雅黑" panose="020B0503020204020204" pitchFamily="34" charset="-122"/>
                        </a:rPr>
                        <a:t>5</a:t>
                      </a:r>
                      <a:endParaRPr lang="zh-CN" sz="1400" b="1"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l">
                        <a:spcAft>
                          <a:spcPts val="0"/>
                        </a:spcAft>
                      </a:pPr>
                      <a:r>
                        <a:rPr lang="zh-CN" sz="1400" b="1" kern="0" dirty="0">
                          <a:effectLst/>
                          <a:latin typeface="微软雅黑" panose="020B0503020204020204" pitchFamily="34" charset="-122"/>
                          <a:ea typeface="微软雅黑" panose="020B0503020204020204" pitchFamily="34" charset="-122"/>
                        </a:rPr>
                        <a:t>　</a:t>
                      </a:r>
                      <a:endParaRPr lang="zh-CN" sz="1400" b="1"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3</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1</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1</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2</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dirty="0">
                          <a:effectLst/>
                          <a:latin typeface="微软雅黑" panose="020B0503020204020204" pitchFamily="34" charset="-122"/>
                          <a:ea typeface="微软雅黑" panose="020B0503020204020204" pitchFamily="34" charset="-122"/>
                        </a:rPr>
                        <a:t>2</a:t>
                      </a:r>
                      <a:endParaRPr lang="zh-CN" sz="1400"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dirty="0">
                          <a:effectLst/>
                          <a:latin typeface="微软雅黑" panose="020B0503020204020204" pitchFamily="34" charset="-122"/>
                          <a:ea typeface="微软雅黑" panose="020B0503020204020204" pitchFamily="34" charset="-122"/>
                        </a:rPr>
                        <a:t>2</a:t>
                      </a:r>
                      <a:endParaRPr lang="zh-CN" sz="1400"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r>
              <a:tr h="229945">
                <a:tc>
                  <a:txBody>
                    <a:bodyPr/>
                    <a:lstStyle/>
                    <a:p>
                      <a:pPr algn="ctr">
                        <a:spcAft>
                          <a:spcPts val="0"/>
                        </a:spcAft>
                      </a:pPr>
                      <a:r>
                        <a:rPr lang="zh-CN" sz="1400" kern="0">
                          <a:effectLst/>
                          <a:latin typeface="微软雅黑" panose="020B0503020204020204" pitchFamily="34" charset="-122"/>
                          <a:ea typeface="微软雅黑" panose="020B0503020204020204" pitchFamily="34" charset="-122"/>
                        </a:rPr>
                        <a:t>继教</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b="1" kern="0">
                          <a:effectLst/>
                          <a:latin typeface="微软雅黑" panose="020B0503020204020204" pitchFamily="34" charset="-122"/>
                          <a:ea typeface="微软雅黑" panose="020B0503020204020204" pitchFamily="34" charset="-122"/>
                        </a:rPr>
                        <a:t>2</a:t>
                      </a:r>
                      <a:endParaRPr lang="zh-CN" sz="1400" b="1"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l">
                        <a:spcAft>
                          <a:spcPts val="0"/>
                        </a:spcAft>
                      </a:pPr>
                      <a:r>
                        <a:rPr lang="zh-CN" sz="1400" b="1" kern="0" dirty="0">
                          <a:effectLst/>
                          <a:latin typeface="微软雅黑" panose="020B0503020204020204" pitchFamily="34" charset="-122"/>
                          <a:ea typeface="微软雅黑" panose="020B0503020204020204" pitchFamily="34" charset="-122"/>
                        </a:rPr>
                        <a:t>　</a:t>
                      </a:r>
                      <a:endParaRPr lang="zh-CN" sz="1400" b="1"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0</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1</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1</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1</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dirty="0">
                          <a:effectLst/>
                          <a:latin typeface="微软雅黑" panose="020B0503020204020204" pitchFamily="34" charset="-122"/>
                          <a:ea typeface="微软雅黑" panose="020B0503020204020204" pitchFamily="34" charset="-122"/>
                        </a:rPr>
                        <a:t>0</a:t>
                      </a:r>
                      <a:endParaRPr lang="zh-CN" sz="1400"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dirty="0">
                          <a:effectLst/>
                          <a:latin typeface="微软雅黑" panose="020B0503020204020204" pitchFamily="34" charset="-122"/>
                          <a:ea typeface="微软雅黑" panose="020B0503020204020204" pitchFamily="34" charset="-122"/>
                        </a:rPr>
                        <a:t>1</a:t>
                      </a:r>
                      <a:endParaRPr lang="zh-CN" sz="1400"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r>
              <a:tr h="270830">
                <a:tc>
                  <a:txBody>
                    <a:bodyPr/>
                    <a:lstStyle/>
                    <a:p>
                      <a:pPr algn="ctr">
                        <a:spcAft>
                          <a:spcPts val="0"/>
                        </a:spcAft>
                      </a:pPr>
                      <a:r>
                        <a:rPr lang="zh-CN" sz="1400" kern="0">
                          <a:effectLst/>
                          <a:latin typeface="微软雅黑" panose="020B0503020204020204" pitchFamily="34" charset="-122"/>
                          <a:ea typeface="微软雅黑" panose="020B0503020204020204" pitchFamily="34" charset="-122"/>
                        </a:rPr>
                        <a:t>高职（高技校）</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b="1" kern="0">
                          <a:effectLst/>
                          <a:latin typeface="微软雅黑" panose="020B0503020204020204" pitchFamily="34" charset="-122"/>
                          <a:ea typeface="微软雅黑" panose="020B0503020204020204" pitchFamily="34" charset="-122"/>
                        </a:rPr>
                        <a:t>19</a:t>
                      </a:r>
                      <a:endParaRPr lang="zh-CN" sz="1400" b="1"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b="1" kern="0" dirty="0">
                          <a:effectLst/>
                          <a:latin typeface="微软雅黑" panose="020B0503020204020204" pitchFamily="34" charset="-122"/>
                          <a:ea typeface="微软雅黑" panose="020B0503020204020204" pitchFamily="34" charset="-122"/>
                        </a:rPr>
                        <a:t>1</a:t>
                      </a:r>
                      <a:endParaRPr lang="zh-CN" sz="1400" b="1"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14</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2</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1</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dirty="0">
                          <a:effectLst/>
                          <a:latin typeface="微软雅黑" panose="020B0503020204020204" pitchFamily="34" charset="-122"/>
                          <a:ea typeface="微软雅黑" panose="020B0503020204020204" pitchFamily="34" charset="-122"/>
                        </a:rPr>
                        <a:t>5</a:t>
                      </a:r>
                      <a:endParaRPr lang="zh-CN" sz="1400"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dirty="0">
                          <a:effectLst/>
                          <a:latin typeface="微软雅黑" panose="020B0503020204020204" pitchFamily="34" charset="-122"/>
                          <a:ea typeface="微软雅黑" panose="020B0503020204020204" pitchFamily="34" charset="-122"/>
                        </a:rPr>
                        <a:t>6</a:t>
                      </a:r>
                      <a:endParaRPr lang="zh-CN" sz="1400"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dirty="0">
                          <a:effectLst/>
                          <a:latin typeface="微软雅黑" panose="020B0503020204020204" pitchFamily="34" charset="-122"/>
                          <a:ea typeface="微软雅黑" panose="020B0503020204020204" pitchFamily="34" charset="-122"/>
                        </a:rPr>
                        <a:t>10</a:t>
                      </a:r>
                      <a:endParaRPr lang="zh-CN" sz="1400"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r>
              <a:tr h="229945">
                <a:tc>
                  <a:txBody>
                    <a:bodyPr/>
                    <a:lstStyle/>
                    <a:p>
                      <a:pPr algn="ctr">
                        <a:spcAft>
                          <a:spcPts val="0"/>
                        </a:spcAft>
                      </a:pPr>
                      <a:r>
                        <a:rPr lang="zh-CN" sz="1400" kern="0">
                          <a:effectLst/>
                          <a:latin typeface="微软雅黑" panose="020B0503020204020204" pitchFamily="34" charset="-122"/>
                          <a:ea typeface="微软雅黑" panose="020B0503020204020204" pitchFamily="34" charset="-122"/>
                        </a:rPr>
                        <a:t>图信档</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b="1" kern="0">
                          <a:effectLst/>
                          <a:latin typeface="微软雅黑" panose="020B0503020204020204" pitchFamily="34" charset="-122"/>
                          <a:ea typeface="微软雅黑" panose="020B0503020204020204" pitchFamily="34" charset="-122"/>
                        </a:rPr>
                        <a:t>5</a:t>
                      </a:r>
                      <a:endParaRPr lang="zh-CN" sz="1400" b="1"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l">
                        <a:spcAft>
                          <a:spcPts val="0"/>
                        </a:spcAft>
                      </a:pPr>
                      <a:r>
                        <a:rPr lang="zh-CN" sz="1400" b="1" kern="0" dirty="0">
                          <a:effectLst/>
                          <a:latin typeface="微软雅黑" panose="020B0503020204020204" pitchFamily="34" charset="-122"/>
                          <a:ea typeface="微软雅黑" panose="020B0503020204020204" pitchFamily="34" charset="-122"/>
                        </a:rPr>
                        <a:t>　</a:t>
                      </a:r>
                      <a:endParaRPr lang="zh-CN" sz="1400" b="1"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0</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2</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1</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2</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dirty="0">
                          <a:effectLst/>
                          <a:latin typeface="微软雅黑" panose="020B0503020204020204" pitchFamily="34" charset="-122"/>
                          <a:ea typeface="微软雅黑" panose="020B0503020204020204" pitchFamily="34" charset="-122"/>
                        </a:rPr>
                        <a:t>2</a:t>
                      </a:r>
                      <a:endParaRPr lang="zh-CN" sz="1400"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dirty="0">
                          <a:effectLst/>
                          <a:latin typeface="微软雅黑" panose="020B0503020204020204" pitchFamily="34" charset="-122"/>
                          <a:ea typeface="微软雅黑" panose="020B0503020204020204" pitchFamily="34" charset="-122"/>
                        </a:rPr>
                        <a:t>3</a:t>
                      </a:r>
                      <a:endParaRPr lang="zh-CN" sz="1400"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r>
              <a:tr h="229945">
                <a:tc>
                  <a:txBody>
                    <a:bodyPr/>
                    <a:lstStyle/>
                    <a:p>
                      <a:pPr algn="ctr">
                        <a:spcAft>
                          <a:spcPts val="0"/>
                        </a:spcAft>
                      </a:pPr>
                      <a:r>
                        <a:rPr lang="zh-CN" sz="1400" kern="0">
                          <a:effectLst/>
                          <a:latin typeface="微软雅黑" panose="020B0503020204020204" pitchFamily="34" charset="-122"/>
                          <a:ea typeface="微软雅黑" panose="020B0503020204020204" pitchFamily="34" charset="-122"/>
                        </a:rPr>
                        <a:t>产业</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b="1" kern="0">
                          <a:effectLst/>
                          <a:latin typeface="微软雅黑" panose="020B0503020204020204" pitchFamily="34" charset="-122"/>
                          <a:ea typeface="微软雅黑" panose="020B0503020204020204" pitchFamily="34" charset="-122"/>
                        </a:rPr>
                        <a:t>1</a:t>
                      </a:r>
                      <a:endParaRPr lang="zh-CN" sz="1400" b="1"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l">
                        <a:spcAft>
                          <a:spcPts val="0"/>
                        </a:spcAft>
                      </a:pPr>
                      <a:r>
                        <a:rPr lang="zh-CN" sz="1400" b="1" kern="0" dirty="0">
                          <a:effectLst/>
                          <a:latin typeface="微软雅黑" panose="020B0503020204020204" pitchFamily="34" charset="-122"/>
                          <a:ea typeface="微软雅黑" panose="020B0503020204020204" pitchFamily="34" charset="-122"/>
                        </a:rPr>
                        <a:t>　</a:t>
                      </a:r>
                      <a:endParaRPr lang="zh-CN" sz="1400" b="1"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0</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1</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0</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0</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dirty="0">
                          <a:effectLst/>
                          <a:latin typeface="微软雅黑" panose="020B0503020204020204" pitchFamily="34" charset="-122"/>
                          <a:ea typeface="微软雅黑" panose="020B0503020204020204" pitchFamily="34" charset="-122"/>
                        </a:rPr>
                        <a:t>0</a:t>
                      </a:r>
                      <a:endParaRPr lang="zh-CN" sz="1400"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dirty="0">
                          <a:effectLst/>
                          <a:latin typeface="微软雅黑" panose="020B0503020204020204" pitchFamily="34" charset="-122"/>
                          <a:ea typeface="微软雅黑" panose="020B0503020204020204" pitchFamily="34" charset="-122"/>
                        </a:rPr>
                        <a:t>0</a:t>
                      </a:r>
                      <a:endParaRPr lang="zh-CN" sz="1400"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r>
              <a:tr h="229945">
                <a:tc>
                  <a:txBody>
                    <a:bodyPr/>
                    <a:lstStyle/>
                    <a:p>
                      <a:pPr algn="ctr">
                        <a:spcAft>
                          <a:spcPts val="0"/>
                        </a:spcAft>
                      </a:pPr>
                      <a:r>
                        <a:rPr lang="zh-CN" sz="1400" kern="0">
                          <a:effectLst/>
                          <a:latin typeface="微软雅黑" panose="020B0503020204020204" pitchFamily="34" charset="-122"/>
                          <a:ea typeface="微软雅黑" panose="020B0503020204020204" pitchFamily="34" charset="-122"/>
                        </a:rPr>
                        <a:t>机关</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b="1" kern="0">
                          <a:effectLst/>
                          <a:latin typeface="微软雅黑" panose="020B0503020204020204" pitchFamily="34" charset="-122"/>
                          <a:ea typeface="微软雅黑" panose="020B0503020204020204" pitchFamily="34" charset="-122"/>
                        </a:rPr>
                        <a:t>22</a:t>
                      </a:r>
                      <a:endParaRPr lang="zh-CN" sz="1400" b="1"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b="1" kern="0" dirty="0">
                          <a:effectLst/>
                          <a:latin typeface="微软雅黑" panose="020B0503020204020204" pitchFamily="34" charset="-122"/>
                          <a:ea typeface="微软雅黑" panose="020B0503020204020204" pitchFamily="34" charset="-122"/>
                        </a:rPr>
                        <a:t>2</a:t>
                      </a:r>
                      <a:endParaRPr lang="zh-CN" sz="1400" b="1"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9</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7</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3</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8</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6</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dirty="0">
                          <a:effectLst/>
                          <a:latin typeface="微软雅黑" panose="020B0503020204020204" pitchFamily="34" charset="-122"/>
                          <a:ea typeface="微软雅黑" panose="020B0503020204020204" pitchFamily="34" charset="-122"/>
                        </a:rPr>
                        <a:t>11</a:t>
                      </a:r>
                      <a:endParaRPr lang="zh-CN" sz="1400"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r>
              <a:tr h="229945">
                <a:tc>
                  <a:txBody>
                    <a:bodyPr/>
                    <a:lstStyle/>
                    <a:p>
                      <a:pPr algn="ctr">
                        <a:spcAft>
                          <a:spcPts val="0"/>
                        </a:spcAft>
                      </a:pPr>
                      <a:r>
                        <a:rPr lang="zh-CN" sz="1400" kern="0">
                          <a:effectLst/>
                          <a:latin typeface="微软雅黑" panose="020B0503020204020204" pitchFamily="34" charset="-122"/>
                          <a:ea typeface="微软雅黑" panose="020B0503020204020204" pitchFamily="34" charset="-122"/>
                        </a:rPr>
                        <a:t>后勤</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b="1" kern="0">
                          <a:effectLst/>
                          <a:latin typeface="微软雅黑" panose="020B0503020204020204" pitchFamily="34" charset="-122"/>
                          <a:ea typeface="微软雅黑" panose="020B0503020204020204" pitchFamily="34" charset="-122"/>
                        </a:rPr>
                        <a:t>5</a:t>
                      </a:r>
                      <a:endParaRPr lang="zh-CN" sz="1400" b="1"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l">
                        <a:spcAft>
                          <a:spcPts val="0"/>
                        </a:spcAft>
                      </a:pPr>
                      <a:r>
                        <a:rPr lang="zh-CN" sz="1400" b="1" kern="0" dirty="0">
                          <a:effectLst/>
                          <a:latin typeface="微软雅黑" panose="020B0503020204020204" pitchFamily="34" charset="-122"/>
                          <a:ea typeface="微软雅黑" panose="020B0503020204020204" pitchFamily="34" charset="-122"/>
                        </a:rPr>
                        <a:t>　</a:t>
                      </a:r>
                      <a:endParaRPr lang="zh-CN" sz="1400" b="1"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0</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2</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1</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0</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a:effectLst/>
                          <a:latin typeface="微软雅黑" panose="020B0503020204020204" pitchFamily="34" charset="-122"/>
                          <a:ea typeface="微软雅黑" panose="020B0503020204020204" pitchFamily="34" charset="-122"/>
                        </a:rPr>
                        <a:t>0</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kern="0" dirty="0">
                          <a:effectLst/>
                          <a:latin typeface="微软雅黑" panose="020B0503020204020204" pitchFamily="34" charset="-122"/>
                          <a:ea typeface="微软雅黑" panose="020B0503020204020204" pitchFamily="34" charset="-122"/>
                        </a:rPr>
                        <a:t>2</a:t>
                      </a:r>
                      <a:endParaRPr lang="zh-CN" sz="1400"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r>
              <a:tr h="329217">
                <a:tc>
                  <a:txBody>
                    <a:bodyPr/>
                    <a:lstStyle/>
                    <a:p>
                      <a:pPr algn="ctr">
                        <a:spcAft>
                          <a:spcPts val="0"/>
                        </a:spcAft>
                      </a:pPr>
                      <a:r>
                        <a:rPr lang="zh-CN" sz="1400" kern="0">
                          <a:effectLst/>
                          <a:latin typeface="微软雅黑" panose="020B0503020204020204" pitchFamily="34" charset="-122"/>
                          <a:ea typeface="微软雅黑" panose="020B0503020204020204" pitchFamily="34" charset="-122"/>
                        </a:rPr>
                        <a:t>总计</a:t>
                      </a:r>
                      <a:endParaRPr lang="zh-CN" sz="1400" kern="100">
                        <a:effectLst/>
                        <a:latin typeface="微软雅黑" panose="020B0503020204020204" pitchFamily="34" charset="-122"/>
                        <a:ea typeface="微软雅黑" panose="020B0503020204020204" pitchFamily="34" charset="-122"/>
                        <a:cs typeface="Times New Roman"/>
                      </a:endParaRPr>
                    </a:p>
                  </a:txBody>
                  <a:tcPr marL="43093" marR="43093" marT="0" marB="0" anchor="ctr"/>
                </a:tc>
                <a:tc gridSpan="2">
                  <a:txBody>
                    <a:bodyPr/>
                    <a:lstStyle/>
                    <a:p>
                      <a:pPr algn="ctr">
                        <a:spcAft>
                          <a:spcPts val="0"/>
                        </a:spcAft>
                      </a:pPr>
                      <a:r>
                        <a:rPr lang="en-US" sz="1400" b="1" kern="0" dirty="0">
                          <a:effectLst/>
                          <a:latin typeface="微软雅黑" panose="020B0503020204020204" pitchFamily="34" charset="-122"/>
                          <a:ea typeface="微软雅黑" panose="020B0503020204020204" pitchFamily="34" charset="-122"/>
                        </a:rPr>
                        <a:t>175</a:t>
                      </a:r>
                      <a:endParaRPr lang="zh-CN" sz="1400" b="1"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hMerge="1">
                  <a:txBody>
                    <a:bodyPr/>
                    <a:lstStyle/>
                    <a:p>
                      <a:endParaRPr lang="zh-CN" altLang="en-US"/>
                    </a:p>
                  </a:txBody>
                  <a:tcPr/>
                </a:tc>
                <a:tc>
                  <a:txBody>
                    <a:bodyPr/>
                    <a:lstStyle/>
                    <a:p>
                      <a:pPr algn="ctr">
                        <a:spcAft>
                          <a:spcPts val="0"/>
                        </a:spcAft>
                      </a:pPr>
                      <a:r>
                        <a:rPr lang="en-US" sz="1400" b="1" kern="0" dirty="0">
                          <a:effectLst/>
                          <a:latin typeface="微软雅黑" panose="020B0503020204020204" pitchFamily="34" charset="-122"/>
                          <a:ea typeface="微软雅黑" panose="020B0503020204020204" pitchFamily="34" charset="-122"/>
                        </a:rPr>
                        <a:t>105</a:t>
                      </a:r>
                      <a:endParaRPr lang="zh-CN" sz="1400" b="1"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b="1" kern="0" dirty="0">
                          <a:effectLst/>
                          <a:latin typeface="微软雅黑" panose="020B0503020204020204" pitchFamily="34" charset="-122"/>
                          <a:ea typeface="微软雅黑" panose="020B0503020204020204" pitchFamily="34" charset="-122"/>
                        </a:rPr>
                        <a:t>27</a:t>
                      </a:r>
                      <a:endParaRPr lang="zh-CN" sz="1400" b="1"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b="1" kern="0" dirty="0">
                          <a:effectLst/>
                          <a:latin typeface="微软雅黑" panose="020B0503020204020204" pitchFamily="34" charset="-122"/>
                          <a:ea typeface="微软雅黑" panose="020B0503020204020204" pitchFamily="34" charset="-122"/>
                        </a:rPr>
                        <a:t>19</a:t>
                      </a:r>
                      <a:endParaRPr lang="zh-CN" sz="1400" b="1"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b="1" kern="0" dirty="0">
                          <a:effectLst/>
                          <a:latin typeface="微软雅黑" panose="020B0503020204020204" pitchFamily="34" charset="-122"/>
                          <a:ea typeface="微软雅黑" panose="020B0503020204020204" pitchFamily="34" charset="-122"/>
                        </a:rPr>
                        <a:t>56</a:t>
                      </a:r>
                      <a:endParaRPr lang="zh-CN" sz="1400" b="1"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b="1" kern="0" dirty="0">
                          <a:effectLst/>
                          <a:latin typeface="微软雅黑" panose="020B0503020204020204" pitchFamily="34" charset="-122"/>
                          <a:ea typeface="微软雅黑" panose="020B0503020204020204" pitchFamily="34" charset="-122"/>
                        </a:rPr>
                        <a:t>50</a:t>
                      </a:r>
                      <a:endParaRPr lang="zh-CN" sz="1400" b="1"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c>
                  <a:txBody>
                    <a:bodyPr/>
                    <a:lstStyle/>
                    <a:p>
                      <a:pPr algn="ctr">
                        <a:spcAft>
                          <a:spcPts val="0"/>
                        </a:spcAft>
                      </a:pPr>
                      <a:r>
                        <a:rPr lang="en-US" sz="1400" b="1" kern="0" dirty="0">
                          <a:effectLst/>
                          <a:latin typeface="微软雅黑" panose="020B0503020204020204" pitchFamily="34" charset="-122"/>
                          <a:ea typeface="微软雅黑" panose="020B0503020204020204" pitchFamily="34" charset="-122"/>
                        </a:rPr>
                        <a:t>86</a:t>
                      </a:r>
                      <a:endParaRPr lang="zh-CN" sz="1400" b="1" kern="100" dirty="0">
                        <a:effectLst/>
                        <a:latin typeface="微软雅黑" panose="020B0503020204020204" pitchFamily="34" charset="-122"/>
                        <a:ea typeface="微软雅黑" panose="020B0503020204020204" pitchFamily="34" charset="-122"/>
                        <a:cs typeface="Times New Roman"/>
                      </a:endParaRPr>
                    </a:p>
                  </a:txBody>
                  <a:tcPr marL="43093" marR="43093" marT="0" marB="0" anchor="ctr"/>
                </a:tc>
              </a:tr>
            </a:tbl>
          </a:graphicData>
        </a:graphic>
      </p:graphicFrame>
    </p:spTree>
    <p:extLst>
      <p:ext uri="{BB962C8B-B14F-4D97-AF65-F5344CB8AC3E}">
        <p14:creationId xmlns:p14="http://schemas.microsoft.com/office/powerpoint/2010/main" val="143859112"/>
      </p:ext>
    </p:extLst>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a:xfrm>
            <a:off x="6404665" y="6212334"/>
            <a:ext cx="2127775" cy="365125"/>
          </a:xfrm>
        </p:spPr>
        <p:txBody>
          <a:bodyPr/>
          <a:lstStyle/>
          <a:p>
            <a:fld id="{0C913308-F349-4B6D-A68A-DD1791B4A57B}" type="slidenum">
              <a:rPr lang="zh-CN" altLang="en-US" smtClean="0"/>
              <a:t>6</a:t>
            </a:fld>
            <a:endParaRPr lang="zh-CN" altLang="en-US" dirty="0"/>
          </a:p>
        </p:txBody>
      </p:sp>
      <p:grpSp>
        <p:nvGrpSpPr>
          <p:cNvPr id="15" name="组合 14"/>
          <p:cNvGrpSpPr/>
          <p:nvPr/>
        </p:nvGrpSpPr>
        <p:grpSpPr>
          <a:xfrm>
            <a:off x="0" y="929252"/>
            <a:ext cx="9169771" cy="147702"/>
            <a:chOff x="187464" y="916561"/>
            <a:chExt cx="8742244" cy="110776"/>
          </a:xfrm>
        </p:grpSpPr>
        <p:grpSp>
          <p:nvGrpSpPr>
            <p:cNvPr id="16" name="组合 1"/>
            <p:cNvGrpSpPr/>
            <p:nvPr/>
          </p:nvGrpSpPr>
          <p:grpSpPr>
            <a:xfrm>
              <a:off x="187464" y="945457"/>
              <a:ext cx="8742244" cy="80262"/>
              <a:chOff x="456882" y="945450"/>
              <a:chExt cx="8742244" cy="175865"/>
            </a:xfrm>
          </p:grpSpPr>
          <p:grpSp>
            <p:nvGrpSpPr>
              <p:cNvPr id="18" name="组合 14"/>
              <p:cNvGrpSpPr/>
              <p:nvPr/>
            </p:nvGrpSpPr>
            <p:grpSpPr>
              <a:xfrm>
                <a:off x="456882" y="945450"/>
                <a:ext cx="8716249" cy="175865"/>
                <a:chOff x="811554" y="1260894"/>
                <a:chExt cx="11417695" cy="234543"/>
              </a:xfrm>
            </p:grpSpPr>
            <p:pic>
              <p:nvPicPr>
                <p:cNvPr id="20" name="Picture 5" descr="C:\Users\Administrator\Desktop\党政机关\素材\长城\矢量长城\线稿长城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93888" r="2897" b="-606"/>
                <a:stretch>
                  <a:fillRect/>
                </a:stretch>
              </p:blipFill>
              <p:spPr bwMode="auto">
                <a:xfrm>
                  <a:off x="6134112" y="1260900"/>
                  <a:ext cx="6095137" cy="23453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Administrator\Desktop\党政机关\素材\长城\矢量长城\线稿长城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3888" r="15085" b="-20"/>
                <a:stretch>
                  <a:fillRect/>
                </a:stretch>
              </p:blipFill>
              <p:spPr bwMode="auto">
                <a:xfrm flipH="1">
                  <a:off x="811554" y="1260894"/>
                  <a:ext cx="5330116" cy="214087"/>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矩形 18"/>
              <p:cNvSpPr/>
              <p:nvPr/>
            </p:nvSpPr>
            <p:spPr>
              <a:xfrm>
                <a:off x="5364088" y="945457"/>
                <a:ext cx="3835038" cy="160518"/>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Box 19"/>
            <p:cNvSpPr txBox="1"/>
            <p:nvPr/>
          </p:nvSpPr>
          <p:spPr>
            <a:xfrm>
              <a:off x="5549969" y="916561"/>
              <a:ext cx="2587970" cy="110776"/>
            </a:xfrm>
            <a:prstGeom prst="rect">
              <a:avLst/>
            </a:prstGeom>
            <a:noFill/>
            <a:effectLst/>
          </p:spPr>
          <p:txBody>
            <a:bodyPr wrap="none" lIns="91411" tIns="45705" rIns="91411" bIns="45705" rtlCol="0">
              <a:spAutoFit/>
            </a:bodyPr>
            <a:lstStyle/>
            <a:p>
              <a:pPr>
                <a:lnSpc>
                  <a:spcPct val="120000"/>
                </a:lnSpc>
              </a:pPr>
              <a:r>
                <a:rPr lang="en-US" altLang="zh-CN" sz="300" spc="672" dirty="0">
                  <a:solidFill>
                    <a:srgbClr val="FDE9D5"/>
                  </a:solidFill>
                  <a:latin typeface="+mj-ea"/>
                  <a:ea typeface="+mj-ea"/>
                  <a:cs typeface="+mn-ea"/>
                  <a:sym typeface="+mn-lt"/>
                </a:rPr>
                <a:t>COMMUNIST PARTY OF CHINA</a:t>
              </a:r>
              <a:endParaRPr lang="zh-CN" altLang="en-US" sz="300" spc="672" dirty="0">
                <a:solidFill>
                  <a:srgbClr val="FDE9D5"/>
                </a:solidFill>
                <a:latin typeface="+mj-ea"/>
                <a:ea typeface="+mj-ea"/>
                <a:cs typeface="+mn-ea"/>
                <a:sym typeface="+mn-lt"/>
              </a:endParaRPr>
            </a:p>
          </p:txBody>
        </p:sp>
      </p:grpSp>
      <p:sp>
        <p:nvSpPr>
          <p:cNvPr id="22" name="Rectangle 42"/>
          <p:cNvSpPr/>
          <p:nvPr/>
        </p:nvSpPr>
        <p:spPr bwMode="auto">
          <a:xfrm>
            <a:off x="521022" y="1320420"/>
            <a:ext cx="3132756" cy="596762"/>
          </a:xfrm>
          <a:prstGeom prst="rect">
            <a:avLst/>
          </a:prstGeom>
          <a:solidFill>
            <a:srgbClr val="C00000"/>
          </a:solidFill>
          <a:ln w="38100" cap="flat" cmpd="sng" algn="ctr">
            <a:noFill/>
            <a:prstDash val="solid"/>
            <a:headEnd type="none" w="med" len="med"/>
            <a:tailEnd type="none" w="med" len="med"/>
          </a:ln>
          <a:effectLst/>
        </p:spPr>
        <p:txBody>
          <a:bodyPr vert="horz" wrap="square" lIns="76800" tIns="76800" rIns="76800" bIns="76800" numCol="1" rtlCol="0" anchor="t" anchorCtr="0" compatLnSpc="1"/>
          <a:lstStyle/>
          <a:p>
            <a:pPr algn="ctr" defTabSz="783031" fontAlgn="base">
              <a:lnSpc>
                <a:spcPct val="130000"/>
              </a:lnSpc>
              <a:spcBef>
                <a:spcPct val="0"/>
              </a:spcBef>
              <a:spcAft>
                <a:spcPct val="0"/>
              </a:spcAft>
              <a:defRPr/>
            </a:pPr>
            <a:endParaRPr lang="en-US" sz="2600" b="1" kern="0" spc="-34" dirty="0">
              <a:gradFill>
                <a:gsLst>
                  <a:gs pos="0">
                    <a:srgbClr val="FFFFFF"/>
                  </a:gs>
                  <a:gs pos="100000">
                    <a:srgbClr val="FFFFFF"/>
                  </a:gs>
                </a:gsLst>
                <a:lin ang="5400000" scaled="0"/>
              </a:gradFill>
              <a:latin typeface="微软雅黑" panose="020B0503020204020204" pitchFamily="34" charset="-122"/>
            </a:endParaRPr>
          </a:p>
        </p:txBody>
      </p:sp>
      <p:sp>
        <p:nvSpPr>
          <p:cNvPr id="23" name="矩形 22"/>
          <p:cNvSpPr/>
          <p:nvPr/>
        </p:nvSpPr>
        <p:spPr>
          <a:xfrm>
            <a:off x="845101" y="1369483"/>
            <a:ext cx="2430586" cy="385327"/>
          </a:xfrm>
          <a:prstGeom prst="rect">
            <a:avLst/>
          </a:prstGeom>
        </p:spPr>
        <p:txBody>
          <a:bodyPr wrap="square" lIns="76800" tIns="38400" rIns="76800" bIns="38400">
            <a:spAutoFit/>
          </a:bodyPr>
          <a:lstStyle/>
          <a:p>
            <a:pPr algn="dist" defTabSz="783031" fontAlgn="base">
              <a:spcBef>
                <a:spcPct val="0"/>
              </a:spcBef>
              <a:spcAft>
                <a:spcPct val="0"/>
              </a:spcAft>
              <a:defRPr/>
            </a:pPr>
            <a:r>
              <a:rPr lang="en-US" altLang="zh-CN"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b="1" kern="0" spc="-34"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、正式代表</a:t>
            </a:r>
            <a:r>
              <a:rPr lang="zh-CN" altLang="en-US"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条件</a:t>
            </a:r>
          </a:p>
        </p:txBody>
      </p:sp>
      <p:sp>
        <p:nvSpPr>
          <p:cNvPr id="26" name="矩形 25"/>
          <p:cNvSpPr/>
          <p:nvPr/>
        </p:nvSpPr>
        <p:spPr>
          <a:xfrm>
            <a:off x="791117" y="2137415"/>
            <a:ext cx="897388" cy="715521"/>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pPr algn="ctr"/>
            <a:r>
              <a:rPr lang="en-US" altLang="zh-CN" dirty="0">
                <a:solidFill>
                  <a:schemeClr val="bg1"/>
                </a:solidFill>
                <a:latin typeface="Impact" panose="020B0806030902050204" pitchFamily="34" charset="0"/>
                <a:ea typeface="Kozuka Gothic Pro H" panose="020B0800000000000000" pitchFamily="34" charset="-128"/>
              </a:rPr>
              <a:t>01</a:t>
            </a:r>
            <a:endParaRPr lang="zh-CN" altLang="en-US" dirty="0">
              <a:solidFill>
                <a:schemeClr val="bg1"/>
              </a:solidFill>
              <a:latin typeface="Impact" panose="020B0806030902050204" pitchFamily="34" charset="0"/>
              <a:ea typeface="Kozuka Gothic Pro H" panose="020B0800000000000000" pitchFamily="34" charset="-128"/>
            </a:endParaRPr>
          </a:p>
        </p:txBody>
      </p:sp>
      <p:sp>
        <p:nvSpPr>
          <p:cNvPr id="27" name="矩形 26"/>
          <p:cNvSpPr/>
          <p:nvPr/>
        </p:nvSpPr>
        <p:spPr>
          <a:xfrm>
            <a:off x="791117" y="3140968"/>
            <a:ext cx="879906" cy="715521"/>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pPr algn="ctr"/>
            <a:r>
              <a:rPr lang="en-US" altLang="zh-CN" dirty="0">
                <a:solidFill>
                  <a:schemeClr val="bg1"/>
                </a:solidFill>
                <a:latin typeface="Impact" panose="020B0806030902050204" pitchFamily="34" charset="0"/>
                <a:ea typeface="Kozuka Gothic Pro H" panose="020B0800000000000000" pitchFamily="34" charset="-128"/>
              </a:rPr>
              <a:t>02</a:t>
            </a:r>
            <a:endParaRPr lang="zh-CN" altLang="en-US" dirty="0">
              <a:solidFill>
                <a:schemeClr val="bg1"/>
              </a:solidFill>
              <a:latin typeface="Impact" panose="020B0806030902050204" pitchFamily="34" charset="0"/>
              <a:ea typeface="Kozuka Gothic Pro H" panose="020B0800000000000000" pitchFamily="34" charset="-128"/>
            </a:endParaRPr>
          </a:p>
        </p:txBody>
      </p:sp>
      <p:sp>
        <p:nvSpPr>
          <p:cNvPr id="28" name="矩形 27"/>
          <p:cNvSpPr/>
          <p:nvPr/>
        </p:nvSpPr>
        <p:spPr>
          <a:xfrm>
            <a:off x="791117" y="4077072"/>
            <a:ext cx="879906" cy="715521"/>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pPr algn="ctr"/>
            <a:r>
              <a:rPr lang="en-US" altLang="zh-CN" dirty="0">
                <a:solidFill>
                  <a:schemeClr val="bg1"/>
                </a:solidFill>
                <a:latin typeface="Impact" panose="020B0806030902050204" pitchFamily="34" charset="0"/>
                <a:ea typeface="Kozuka Gothic Pro H" panose="020B0800000000000000" pitchFamily="34" charset="-128"/>
              </a:rPr>
              <a:t>03</a:t>
            </a:r>
            <a:endParaRPr lang="zh-CN" altLang="en-US" dirty="0">
              <a:solidFill>
                <a:schemeClr val="bg1"/>
              </a:solidFill>
              <a:latin typeface="Impact" panose="020B0806030902050204" pitchFamily="34" charset="0"/>
              <a:ea typeface="Kozuka Gothic Pro H" panose="020B0800000000000000" pitchFamily="34" charset="-128"/>
            </a:endParaRPr>
          </a:p>
        </p:txBody>
      </p:sp>
      <p:sp>
        <p:nvSpPr>
          <p:cNvPr id="31" name="矩形 30"/>
          <p:cNvSpPr/>
          <p:nvPr/>
        </p:nvSpPr>
        <p:spPr>
          <a:xfrm>
            <a:off x="1849313" y="2060848"/>
            <a:ext cx="6624933" cy="86409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r>
              <a:rPr lang="zh-CN" altLang="en-US" sz="1500" dirty="0">
                <a:solidFill>
                  <a:schemeClr val="tx1"/>
                </a:solidFill>
                <a:latin typeface="微软雅黑" panose="020B0503020204020204" pitchFamily="34" charset="-122"/>
                <a:ea typeface="微软雅黑" panose="020B0503020204020204" pitchFamily="34" charset="-122"/>
              </a:rPr>
              <a:t>拥护党的路线方针政策，遵守国家法律法规，坚持高举中国特色社会主义伟大旗帜，能够认真学习贯彻马克思列宁主义、毛泽东思想、邓小平理论、“三个代表”重要思想、科学发展观、习近平新时代中国特色社会主义思想；</a:t>
            </a:r>
          </a:p>
        </p:txBody>
      </p:sp>
      <p:sp>
        <p:nvSpPr>
          <p:cNvPr id="32" name="矩形 31"/>
          <p:cNvSpPr/>
          <p:nvPr/>
        </p:nvSpPr>
        <p:spPr>
          <a:xfrm>
            <a:off x="1849312" y="3140968"/>
            <a:ext cx="6624933" cy="7155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r>
              <a:rPr lang="zh-CN" altLang="en-US" sz="1500" dirty="0">
                <a:solidFill>
                  <a:schemeClr val="tx1"/>
                </a:solidFill>
                <a:latin typeface="微软雅黑" panose="020B0503020204020204" pitchFamily="34" charset="-122"/>
                <a:ea typeface="微软雅黑" panose="020B0503020204020204" pitchFamily="34" charset="-122"/>
              </a:rPr>
              <a:t>有一定的政治觉悟、政策水平和参政议政能力，能密切联系群众，受到教职工信任和拥护，能够很好的体现党的政治性、先进性和群众性要求；</a:t>
            </a:r>
          </a:p>
        </p:txBody>
      </p:sp>
      <p:sp>
        <p:nvSpPr>
          <p:cNvPr id="33" name="矩形 32"/>
          <p:cNvSpPr/>
          <p:nvPr/>
        </p:nvSpPr>
        <p:spPr>
          <a:xfrm>
            <a:off x="1831177" y="4077072"/>
            <a:ext cx="6661203" cy="7155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r>
              <a:rPr lang="zh-CN" altLang="en-US" sz="1500" dirty="0">
                <a:solidFill>
                  <a:schemeClr val="tx1"/>
                </a:solidFill>
                <a:latin typeface="微软雅黑" panose="020B0503020204020204" pitchFamily="34" charset="-122"/>
                <a:ea typeface="微软雅黑" panose="020B0503020204020204" pitchFamily="34" charset="-122"/>
              </a:rPr>
              <a:t>有大局观念，公道正派，清正廉洁，善于协调沟通，团结同志，坚持党的群众路线并了解校情民意；</a:t>
            </a:r>
          </a:p>
        </p:txBody>
      </p:sp>
      <p:sp>
        <p:nvSpPr>
          <p:cNvPr id="25" name="文本占位符 10"/>
          <p:cNvSpPr txBox="1"/>
          <p:nvPr/>
        </p:nvSpPr>
        <p:spPr>
          <a:xfrm>
            <a:off x="1007140" y="143613"/>
            <a:ext cx="5866195" cy="768349"/>
          </a:xfrm>
          <a:prstGeom prst="rect">
            <a:avLst/>
          </a:prstGeom>
        </p:spPr>
        <p:txBody>
          <a:bodyPr lIns="76800" tIns="38400" rIns="76800" bIns="38400" anchor="ctr" anchorCtr="0">
            <a:noAutofit/>
          </a:bodyPr>
          <a:lstStyle>
            <a:lvl1pPr marL="0" indent="0">
              <a:buNone/>
              <a:defRPr sz="3200" b="0">
                <a:solidFill>
                  <a:srgbClr val="C00000"/>
                </a:solidFill>
                <a:latin typeface="华康俪金黑W8(P)" pitchFamily="34" charset="-122"/>
                <a:ea typeface="华康俪金黑W8(P)" pitchFamily="34" charset="-122"/>
              </a:defRPr>
            </a:lvl1pPr>
          </a:lstStyle>
          <a:p>
            <a:pPr>
              <a:spcBef>
                <a:spcPct val="20000"/>
              </a:spcBef>
              <a:defRPr/>
            </a:pPr>
            <a:r>
              <a:rPr lang="zh-CN" altLang="en-US" sz="2400" b="1" dirty="0"/>
              <a:t>正式代表选举工作方案</a:t>
            </a:r>
          </a:p>
        </p:txBody>
      </p:sp>
      <p:sp>
        <p:nvSpPr>
          <p:cNvPr id="29" name="矩形 28"/>
          <p:cNvSpPr/>
          <p:nvPr/>
        </p:nvSpPr>
        <p:spPr>
          <a:xfrm>
            <a:off x="791117" y="5013176"/>
            <a:ext cx="897388" cy="715521"/>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pPr algn="ctr"/>
            <a:r>
              <a:rPr lang="en-US" altLang="zh-CN" dirty="0" smtClean="0">
                <a:solidFill>
                  <a:schemeClr val="bg1"/>
                </a:solidFill>
                <a:latin typeface="Impact" panose="020B0806030902050204" pitchFamily="34" charset="0"/>
                <a:ea typeface="Kozuka Gothic Pro H" panose="020B0800000000000000" pitchFamily="34" charset="-128"/>
              </a:rPr>
              <a:t>04</a:t>
            </a:r>
            <a:endParaRPr lang="zh-CN" altLang="en-US" dirty="0">
              <a:solidFill>
                <a:schemeClr val="bg1"/>
              </a:solidFill>
              <a:latin typeface="Impact" panose="020B0806030902050204" pitchFamily="34" charset="0"/>
              <a:ea typeface="Kozuka Gothic Pro H" panose="020B0800000000000000" pitchFamily="34" charset="-128"/>
            </a:endParaRPr>
          </a:p>
        </p:txBody>
      </p:sp>
      <p:sp>
        <p:nvSpPr>
          <p:cNvPr id="30" name="矩形 29"/>
          <p:cNvSpPr/>
          <p:nvPr/>
        </p:nvSpPr>
        <p:spPr>
          <a:xfrm>
            <a:off x="791117" y="5949280"/>
            <a:ext cx="897388" cy="715521"/>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pPr algn="ctr"/>
            <a:r>
              <a:rPr lang="en-US" altLang="zh-CN" dirty="0" smtClean="0">
                <a:solidFill>
                  <a:schemeClr val="bg1"/>
                </a:solidFill>
                <a:latin typeface="Impact" panose="020B0806030902050204" pitchFamily="34" charset="0"/>
                <a:ea typeface="Kozuka Gothic Pro H" panose="020B0800000000000000" pitchFamily="34" charset="-128"/>
              </a:rPr>
              <a:t>05</a:t>
            </a:r>
            <a:endParaRPr lang="zh-CN" altLang="en-US" dirty="0">
              <a:solidFill>
                <a:schemeClr val="bg1"/>
              </a:solidFill>
              <a:latin typeface="Impact" panose="020B0806030902050204" pitchFamily="34" charset="0"/>
              <a:ea typeface="Kozuka Gothic Pro H" panose="020B0800000000000000" pitchFamily="34" charset="-128"/>
            </a:endParaRPr>
          </a:p>
        </p:txBody>
      </p:sp>
      <p:sp>
        <p:nvSpPr>
          <p:cNvPr id="34" name="矩形 33"/>
          <p:cNvSpPr/>
          <p:nvPr/>
        </p:nvSpPr>
        <p:spPr>
          <a:xfrm>
            <a:off x="1849313" y="5013176"/>
            <a:ext cx="6624933" cy="7155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r>
              <a:rPr lang="zh-CN" altLang="en-US" sz="1500" dirty="0">
                <a:solidFill>
                  <a:schemeClr val="tx1"/>
                </a:solidFill>
                <a:latin typeface="微软雅黑" panose="020B0503020204020204" pitchFamily="34" charset="-122"/>
                <a:ea typeface="微软雅黑" panose="020B0503020204020204" pitchFamily="34" charset="-122"/>
              </a:rPr>
              <a:t>在本职岗位发挥骨干和表率作用，有强烈的事业心和责任感，为学校建设和发展做出成绩；</a:t>
            </a:r>
          </a:p>
        </p:txBody>
      </p:sp>
      <p:sp>
        <p:nvSpPr>
          <p:cNvPr id="35" name="矩形 34"/>
          <p:cNvSpPr/>
          <p:nvPr/>
        </p:nvSpPr>
        <p:spPr>
          <a:xfrm>
            <a:off x="1849312" y="5949280"/>
            <a:ext cx="6643068" cy="7155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r>
              <a:rPr lang="zh-CN" altLang="en-US" sz="1500" dirty="0">
                <a:solidFill>
                  <a:schemeClr val="tx1"/>
                </a:solidFill>
                <a:latin typeface="微软雅黑" panose="020B0503020204020204" pitchFamily="34" charset="-122"/>
                <a:ea typeface="微软雅黑" panose="020B0503020204020204" pitchFamily="34" charset="-122"/>
              </a:rPr>
              <a:t>热心工会工作，具有较强的广泛性和代表性，能较好地履行代表职责的工会会员。</a:t>
            </a:r>
          </a:p>
        </p:txBody>
      </p:sp>
      <p:pic>
        <p:nvPicPr>
          <p:cNvPr id="36" name="图片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21649"/>
            <a:ext cx="683612" cy="715663"/>
          </a:xfrm>
          <a:prstGeom prst="rect">
            <a:avLst/>
          </a:prstGeom>
        </p:spPr>
      </p:pic>
    </p:spTree>
    <p:extLst>
      <p:ext uri="{BB962C8B-B14F-4D97-AF65-F5344CB8AC3E}">
        <p14:creationId xmlns:p14="http://schemas.microsoft.com/office/powerpoint/2010/main" val="4043277298"/>
      </p:ext>
    </p:extLst>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a:xfrm>
            <a:off x="6229122" y="6356350"/>
            <a:ext cx="2133600" cy="365125"/>
          </a:xfrm>
        </p:spPr>
        <p:txBody>
          <a:bodyPr/>
          <a:lstStyle/>
          <a:p>
            <a:fld id="{0C913308-F349-4B6D-A68A-DD1791B4A57B}" type="slidenum">
              <a:rPr lang="zh-CN" altLang="en-US" smtClean="0"/>
              <a:t>7</a:t>
            </a:fld>
            <a:endParaRPr lang="zh-CN" altLang="en-US" dirty="0"/>
          </a:p>
        </p:txBody>
      </p:sp>
      <p:grpSp>
        <p:nvGrpSpPr>
          <p:cNvPr id="15" name="组合 14"/>
          <p:cNvGrpSpPr/>
          <p:nvPr/>
        </p:nvGrpSpPr>
        <p:grpSpPr>
          <a:xfrm>
            <a:off x="0" y="929252"/>
            <a:ext cx="9169771" cy="147702"/>
            <a:chOff x="187464" y="916561"/>
            <a:chExt cx="8742244" cy="110776"/>
          </a:xfrm>
        </p:grpSpPr>
        <p:grpSp>
          <p:nvGrpSpPr>
            <p:cNvPr id="16" name="组合 1"/>
            <p:cNvGrpSpPr/>
            <p:nvPr/>
          </p:nvGrpSpPr>
          <p:grpSpPr>
            <a:xfrm>
              <a:off x="187464" y="945457"/>
              <a:ext cx="8742244" cy="80262"/>
              <a:chOff x="456882" y="945450"/>
              <a:chExt cx="8742244" cy="175865"/>
            </a:xfrm>
          </p:grpSpPr>
          <p:grpSp>
            <p:nvGrpSpPr>
              <p:cNvPr id="18" name="组合 14"/>
              <p:cNvGrpSpPr/>
              <p:nvPr/>
            </p:nvGrpSpPr>
            <p:grpSpPr>
              <a:xfrm>
                <a:off x="456882" y="945450"/>
                <a:ext cx="8716249" cy="175865"/>
                <a:chOff x="811554" y="1260894"/>
                <a:chExt cx="11417695" cy="234543"/>
              </a:xfrm>
            </p:grpSpPr>
            <p:pic>
              <p:nvPicPr>
                <p:cNvPr id="20" name="Picture 5" descr="C:\Users\Administrator\Desktop\党政机关\素材\长城\矢量长城\线稿长城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93888" r="2897" b="-606"/>
                <a:stretch>
                  <a:fillRect/>
                </a:stretch>
              </p:blipFill>
              <p:spPr bwMode="auto">
                <a:xfrm>
                  <a:off x="6134112" y="1260900"/>
                  <a:ext cx="6095137" cy="23453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Administrator\Desktop\党政机关\素材\长城\矢量长城\线稿长城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3888" r="15085" b="-20"/>
                <a:stretch>
                  <a:fillRect/>
                </a:stretch>
              </p:blipFill>
              <p:spPr bwMode="auto">
                <a:xfrm flipH="1">
                  <a:off x="811554" y="1260894"/>
                  <a:ext cx="5330116" cy="214087"/>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矩形 18"/>
              <p:cNvSpPr/>
              <p:nvPr/>
            </p:nvSpPr>
            <p:spPr>
              <a:xfrm>
                <a:off x="5364088" y="945457"/>
                <a:ext cx="3835038" cy="160518"/>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Box 19"/>
            <p:cNvSpPr txBox="1"/>
            <p:nvPr/>
          </p:nvSpPr>
          <p:spPr>
            <a:xfrm>
              <a:off x="5549969" y="916561"/>
              <a:ext cx="2587970" cy="110776"/>
            </a:xfrm>
            <a:prstGeom prst="rect">
              <a:avLst/>
            </a:prstGeom>
            <a:noFill/>
            <a:effectLst/>
          </p:spPr>
          <p:txBody>
            <a:bodyPr wrap="none" lIns="91411" tIns="45705" rIns="91411" bIns="45705" rtlCol="0">
              <a:spAutoFit/>
            </a:bodyPr>
            <a:lstStyle/>
            <a:p>
              <a:pPr>
                <a:lnSpc>
                  <a:spcPct val="120000"/>
                </a:lnSpc>
              </a:pPr>
              <a:r>
                <a:rPr lang="en-US" altLang="zh-CN" sz="300" spc="672" dirty="0">
                  <a:solidFill>
                    <a:srgbClr val="FDE9D5"/>
                  </a:solidFill>
                  <a:latin typeface="+mj-ea"/>
                  <a:ea typeface="+mj-ea"/>
                  <a:cs typeface="+mn-ea"/>
                  <a:sym typeface="+mn-lt"/>
                </a:rPr>
                <a:t>COMMUNIST PARTY OF CHINA</a:t>
              </a:r>
              <a:endParaRPr lang="zh-CN" altLang="en-US" sz="300" spc="672" dirty="0">
                <a:solidFill>
                  <a:srgbClr val="FDE9D5"/>
                </a:solidFill>
                <a:latin typeface="+mj-ea"/>
                <a:ea typeface="+mj-ea"/>
                <a:cs typeface="+mn-ea"/>
                <a:sym typeface="+mn-lt"/>
              </a:endParaRPr>
            </a:p>
          </p:txBody>
        </p:sp>
      </p:grpSp>
      <p:sp>
        <p:nvSpPr>
          <p:cNvPr id="22" name="Rectangle 42"/>
          <p:cNvSpPr/>
          <p:nvPr/>
        </p:nvSpPr>
        <p:spPr bwMode="auto">
          <a:xfrm>
            <a:off x="521022" y="1320420"/>
            <a:ext cx="3806638" cy="596762"/>
          </a:xfrm>
          <a:prstGeom prst="rect">
            <a:avLst/>
          </a:prstGeom>
          <a:solidFill>
            <a:srgbClr val="C00000"/>
          </a:solidFill>
          <a:ln w="38100" cap="flat" cmpd="sng" algn="ctr">
            <a:noFill/>
            <a:prstDash val="solid"/>
            <a:headEnd type="none" w="med" len="med"/>
            <a:tailEnd type="none" w="med" len="med"/>
          </a:ln>
          <a:effectLst/>
        </p:spPr>
        <p:txBody>
          <a:bodyPr vert="horz" wrap="square" lIns="76800" tIns="76800" rIns="76800" bIns="76800" numCol="1" rtlCol="0" anchor="t" anchorCtr="0" compatLnSpc="1"/>
          <a:lstStyle/>
          <a:p>
            <a:pPr algn="ctr" defTabSz="783031" fontAlgn="base">
              <a:lnSpc>
                <a:spcPct val="130000"/>
              </a:lnSpc>
              <a:spcBef>
                <a:spcPct val="0"/>
              </a:spcBef>
              <a:spcAft>
                <a:spcPct val="0"/>
              </a:spcAft>
              <a:defRPr/>
            </a:pPr>
            <a:endParaRPr lang="en-US" sz="2600" b="1" kern="0" spc="-34" dirty="0">
              <a:gradFill>
                <a:gsLst>
                  <a:gs pos="0">
                    <a:srgbClr val="FFFFFF"/>
                  </a:gs>
                  <a:gs pos="100000">
                    <a:srgbClr val="FFFFFF"/>
                  </a:gs>
                </a:gsLst>
                <a:lin ang="5400000" scaled="0"/>
              </a:gradFill>
              <a:latin typeface="微软雅黑" panose="020B0503020204020204" pitchFamily="34" charset="-122"/>
            </a:endParaRPr>
          </a:p>
        </p:txBody>
      </p:sp>
      <p:sp>
        <p:nvSpPr>
          <p:cNvPr id="23" name="矩形 22"/>
          <p:cNvSpPr/>
          <p:nvPr/>
        </p:nvSpPr>
        <p:spPr>
          <a:xfrm>
            <a:off x="629050" y="1369483"/>
            <a:ext cx="3311188" cy="385327"/>
          </a:xfrm>
          <a:prstGeom prst="rect">
            <a:avLst/>
          </a:prstGeom>
        </p:spPr>
        <p:txBody>
          <a:bodyPr wrap="square" lIns="76800" tIns="38400" rIns="76800" bIns="38400">
            <a:spAutoFit/>
          </a:bodyPr>
          <a:lstStyle/>
          <a:p>
            <a:pPr algn="dist" defTabSz="783031" fontAlgn="base">
              <a:spcBef>
                <a:spcPct val="0"/>
              </a:spcBef>
              <a:spcAft>
                <a:spcPct val="0"/>
              </a:spcAft>
              <a:defRPr/>
            </a:pPr>
            <a:r>
              <a:rPr lang="en-US" altLang="zh-CN"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b="1" kern="0" spc="-34"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、选举</a:t>
            </a:r>
            <a:r>
              <a:rPr lang="zh-CN" altLang="en-US"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程序及时间安排</a:t>
            </a:r>
          </a:p>
        </p:txBody>
      </p:sp>
      <p:sp>
        <p:nvSpPr>
          <p:cNvPr id="44" name="矩形 43"/>
          <p:cNvSpPr/>
          <p:nvPr/>
        </p:nvSpPr>
        <p:spPr>
          <a:xfrm>
            <a:off x="5642027" y="1320420"/>
            <a:ext cx="1378245" cy="561374"/>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pPr algn="ctr"/>
            <a:r>
              <a:rPr lang="zh-CN" altLang="en-US" b="1" dirty="0" smtClean="0">
                <a:solidFill>
                  <a:srgbClr val="FFFF00"/>
                </a:solidFill>
                <a:latin typeface="微软雅黑" panose="020B0503020204020204" pitchFamily="34" charset="-122"/>
                <a:ea typeface="微软雅黑" panose="020B0503020204020204" pitchFamily="34" charset="-122"/>
              </a:rPr>
              <a:t>二上二下</a:t>
            </a:r>
            <a:endParaRPr lang="zh-CN" altLang="en-US" b="1" dirty="0">
              <a:solidFill>
                <a:srgbClr val="FFFF00"/>
              </a:solidFill>
              <a:latin typeface="微软雅黑" panose="020B0503020204020204" pitchFamily="34" charset="-122"/>
              <a:ea typeface="微软雅黑" panose="020B0503020204020204" pitchFamily="34" charset="-122"/>
            </a:endParaRPr>
          </a:p>
        </p:txBody>
      </p:sp>
      <p:sp>
        <p:nvSpPr>
          <p:cNvPr id="40" name="文本占位符 10"/>
          <p:cNvSpPr txBox="1"/>
          <p:nvPr/>
        </p:nvSpPr>
        <p:spPr>
          <a:xfrm>
            <a:off x="1007140" y="143613"/>
            <a:ext cx="5866195" cy="768349"/>
          </a:xfrm>
          <a:prstGeom prst="rect">
            <a:avLst/>
          </a:prstGeom>
        </p:spPr>
        <p:txBody>
          <a:bodyPr lIns="76800" tIns="38400" rIns="76800" bIns="38400" anchor="ctr" anchorCtr="0">
            <a:noAutofit/>
          </a:bodyPr>
          <a:lstStyle>
            <a:lvl1pPr marL="0" indent="0">
              <a:buNone/>
              <a:defRPr sz="3200" b="0">
                <a:solidFill>
                  <a:srgbClr val="C00000"/>
                </a:solidFill>
                <a:latin typeface="华康俪金黑W8(P)" pitchFamily="34" charset="-122"/>
                <a:ea typeface="华康俪金黑W8(P)" pitchFamily="34" charset="-122"/>
              </a:defRPr>
            </a:lvl1pPr>
          </a:lstStyle>
          <a:p>
            <a:pPr>
              <a:spcBef>
                <a:spcPct val="20000"/>
              </a:spcBef>
              <a:defRPr/>
            </a:pPr>
            <a:r>
              <a:rPr lang="zh-CN" altLang="en-US" sz="2400" b="1" dirty="0"/>
              <a:t>正式代表选举工作方案</a:t>
            </a:r>
          </a:p>
        </p:txBody>
      </p:sp>
      <p:sp>
        <p:nvSpPr>
          <p:cNvPr id="51" name="矩形 50"/>
          <p:cNvSpPr/>
          <p:nvPr/>
        </p:nvSpPr>
        <p:spPr>
          <a:xfrm>
            <a:off x="1259632" y="2320504"/>
            <a:ext cx="6647602" cy="1396528"/>
          </a:xfrm>
          <a:prstGeom prst="rect">
            <a:avLst/>
          </a:prstGeom>
          <a:ln w="19050">
            <a:solidFill>
              <a:srgbClr val="F2684C"/>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en-US" sz="1600" b="1" kern="100" dirty="0">
                <a:solidFill>
                  <a:srgbClr val="FF0000"/>
                </a:solidFill>
                <a:effectLst/>
                <a:ea typeface="宋体"/>
                <a:cs typeface="宋体"/>
              </a:rPr>
              <a:t>9</a:t>
            </a:r>
            <a:r>
              <a:rPr lang="zh-CN" sz="1600" b="1" kern="100" dirty="0" smtClean="0">
                <a:solidFill>
                  <a:srgbClr val="FF0000"/>
                </a:solidFill>
                <a:effectLst/>
                <a:ea typeface="宋体"/>
                <a:cs typeface="宋体"/>
              </a:rPr>
              <a:t>月</a:t>
            </a:r>
            <a:r>
              <a:rPr lang="en-US" sz="1600" b="1" kern="100" dirty="0" smtClean="0">
                <a:solidFill>
                  <a:srgbClr val="FF0000"/>
                </a:solidFill>
                <a:effectLst/>
                <a:ea typeface="宋体"/>
                <a:cs typeface="宋体"/>
              </a:rPr>
              <a:t>30</a:t>
            </a:r>
            <a:r>
              <a:rPr lang="zh-CN" sz="1600" b="1" kern="100" dirty="0" smtClean="0">
                <a:solidFill>
                  <a:srgbClr val="FF0000"/>
                </a:solidFill>
                <a:effectLst/>
                <a:ea typeface="宋体"/>
                <a:cs typeface="宋体"/>
              </a:rPr>
              <a:t>日</a:t>
            </a:r>
            <a:r>
              <a:rPr lang="zh-CN" sz="1600" b="1" kern="100" dirty="0">
                <a:solidFill>
                  <a:srgbClr val="FF0000"/>
                </a:solidFill>
                <a:effectLst/>
                <a:ea typeface="宋体"/>
                <a:cs typeface="宋体"/>
              </a:rPr>
              <a:t>—</a:t>
            </a:r>
            <a:r>
              <a:rPr lang="en-US" sz="1600" b="1" kern="100" dirty="0">
                <a:solidFill>
                  <a:srgbClr val="FF0000"/>
                </a:solidFill>
                <a:effectLst/>
                <a:ea typeface="宋体"/>
                <a:cs typeface="宋体"/>
              </a:rPr>
              <a:t>10</a:t>
            </a:r>
            <a:r>
              <a:rPr lang="zh-CN" sz="1600" b="1" kern="100" dirty="0" smtClean="0">
                <a:solidFill>
                  <a:srgbClr val="FF0000"/>
                </a:solidFill>
                <a:effectLst/>
                <a:ea typeface="宋体"/>
                <a:cs typeface="宋体"/>
              </a:rPr>
              <a:t>月</a:t>
            </a:r>
            <a:r>
              <a:rPr lang="en-US" sz="1600" b="1" kern="100" dirty="0" smtClean="0">
                <a:solidFill>
                  <a:srgbClr val="FF0000"/>
                </a:solidFill>
                <a:effectLst/>
                <a:ea typeface="宋体"/>
                <a:cs typeface="宋体"/>
              </a:rPr>
              <a:t>12</a:t>
            </a:r>
            <a:r>
              <a:rPr lang="zh-CN" sz="1600" b="1" kern="100" dirty="0" smtClean="0">
                <a:solidFill>
                  <a:srgbClr val="FF0000"/>
                </a:solidFill>
                <a:effectLst/>
                <a:ea typeface="宋体"/>
                <a:cs typeface="宋体"/>
              </a:rPr>
              <a:t>日</a:t>
            </a:r>
            <a:r>
              <a:rPr lang="zh-CN" sz="1600" b="1" kern="100" dirty="0">
                <a:solidFill>
                  <a:srgbClr val="FF0000"/>
                </a:solidFill>
                <a:effectLst/>
                <a:ea typeface="宋体"/>
                <a:cs typeface="宋体"/>
              </a:rPr>
              <a:t>（一上）</a:t>
            </a:r>
            <a:r>
              <a:rPr lang="zh-CN" sz="1600" kern="100" dirty="0">
                <a:effectLst/>
                <a:ea typeface="宋体"/>
                <a:cs typeface="宋体"/>
              </a:rPr>
              <a:t>：各部门工会以工会小组为单位，组织全体教职工进行代表提名。提名情况经部门工会汇总后上报部门党组织。部门党政工按照多于代表</a:t>
            </a:r>
            <a:r>
              <a:rPr lang="en-US" sz="1600" kern="100" dirty="0">
                <a:effectLst/>
                <a:ea typeface="宋体"/>
                <a:cs typeface="宋体"/>
              </a:rPr>
              <a:t>20%</a:t>
            </a:r>
            <a:r>
              <a:rPr lang="zh-CN" sz="1600" kern="100" dirty="0">
                <a:effectLst/>
                <a:ea typeface="宋体"/>
                <a:cs typeface="宋体"/>
              </a:rPr>
              <a:t>以上的差额比例提出本部门的代表候选人初步人选并上报校工会（</a:t>
            </a:r>
            <a:r>
              <a:rPr lang="zh-CN" sz="1600" kern="100" dirty="0">
                <a:solidFill>
                  <a:srgbClr val="FF0000"/>
                </a:solidFill>
                <a:effectLst/>
                <a:ea typeface="宋体"/>
                <a:cs typeface="宋体"/>
              </a:rPr>
              <a:t>填写附件</a:t>
            </a:r>
            <a:r>
              <a:rPr lang="en-US" sz="1600" kern="100" dirty="0">
                <a:solidFill>
                  <a:srgbClr val="FF0000"/>
                </a:solidFill>
                <a:effectLst/>
                <a:ea typeface="宋体"/>
                <a:cs typeface="宋体"/>
              </a:rPr>
              <a:t>8</a:t>
            </a:r>
            <a:r>
              <a:rPr lang="zh-CN" sz="1600" kern="100" dirty="0">
                <a:solidFill>
                  <a:srgbClr val="FF0000"/>
                </a:solidFill>
                <a:effectLst/>
                <a:ea typeface="宋体"/>
                <a:cs typeface="宋体"/>
              </a:rPr>
              <a:t>：</a:t>
            </a:r>
            <a:r>
              <a:rPr lang="zh-CN" sz="1600" kern="100" dirty="0">
                <a:solidFill>
                  <a:srgbClr val="FF0000"/>
                </a:solidFill>
                <a:effectLst/>
                <a:ea typeface="宋体"/>
                <a:cs typeface="Times New Roman"/>
              </a:rPr>
              <a:t>××</a:t>
            </a:r>
            <a:r>
              <a:rPr lang="zh-CN" sz="1600" kern="100" dirty="0">
                <a:solidFill>
                  <a:srgbClr val="FF0000"/>
                </a:solidFill>
                <a:effectLst/>
                <a:ea typeface="宋体"/>
                <a:cs typeface="宋体"/>
              </a:rPr>
              <a:t>（指部门工会）出席上海工程技术大学第六届教代会暨工代会代表候选人初步人选提名汇总表</a:t>
            </a:r>
            <a:r>
              <a:rPr lang="zh-CN" sz="1600" kern="100" dirty="0">
                <a:effectLst/>
                <a:ea typeface="宋体"/>
                <a:cs typeface="宋体"/>
              </a:rPr>
              <a:t>）</a:t>
            </a:r>
            <a:endParaRPr lang="zh-CN" sz="1600" kern="100" dirty="0">
              <a:effectLst/>
              <a:ea typeface="宋体"/>
              <a:cs typeface="Times New Roman"/>
            </a:endParaRPr>
          </a:p>
        </p:txBody>
      </p:sp>
      <p:sp>
        <p:nvSpPr>
          <p:cNvPr id="53" name="下箭头 52"/>
          <p:cNvSpPr/>
          <p:nvPr/>
        </p:nvSpPr>
        <p:spPr>
          <a:xfrm>
            <a:off x="4283968" y="3776464"/>
            <a:ext cx="541015" cy="228600"/>
          </a:xfrm>
          <a:prstGeom prst="downArrow">
            <a:avLst/>
          </a:prstGeom>
          <a:solidFill>
            <a:schemeClr val="bg1"/>
          </a:solidFill>
          <a:ln w="9525">
            <a:solidFill>
              <a:srgbClr val="F2684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2" name="Rectangle 4"/>
          <p:cNvSpPr/>
          <p:nvPr/>
        </p:nvSpPr>
        <p:spPr>
          <a:xfrm>
            <a:off x="1259632" y="2320504"/>
            <a:ext cx="6647602" cy="1396528"/>
          </a:xfrm>
          <a:prstGeom prst="rect">
            <a:avLst/>
          </a:prstGeom>
          <a:solidFill>
            <a:srgbClr val="800000">
              <a:alpha val="16078"/>
            </a:srgbClr>
          </a:solidFill>
          <a:ln w="9525">
            <a:noFill/>
          </a:ln>
        </p:spPr>
        <p:txBody>
          <a:bodyPr wrap="none" lIns="76800" tIns="45355" rIns="76800" bIns="38400" anchor="ctr"/>
          <a:lstStyle/>
          <a:p>
            <a:pPr lvl="0" algn="ctr" eaLnBrk="1" hangingPunct="1"/>
            <a:endParaRPr lang="zh-CN" altLang="en-US" dirty="0">
              <a:latin typeface="Arial" panose="020B0604020202020204" pitchFamily="34" charset="0"/>
              <a:ea typeface="黑体" panose="02010609060101010101" pitchFamily="49" charset="-122"/>
            </a:endParaRPr>
          </a:p>
        </p:txBody>
      </p:sp>
      <p:sp>
        <p:nvSpPr>
          <p:cNvPr id="54" name="矩形 53"/>
          <p:cNvSpPr/>
          <p:nvPr/>
        </p:nvSpPr>
        <p:spPr>
          <a:xfrm>
            <a:off x="1259632" y="4080494"/>
            <a:ext cx="6647602" cy="788666"/>
          </a:xfrm>
          <a:prstGeom prst="rect">
            <a:avLst/>
          </a:prstGeom>
          <a:ln w="19050">
            <a:solidFill>
              <a:srgbClr val="F2684C"/>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en-US" sz="1600" b="1" kern="100" dirty="0">
                <a:solidFill>
                  <a:srgbClr val="FF0000"/>
                </a:solidFill>
                <a:effectLst/>
                <a:ea typeface="宋体"/>
                <a:cs typeface="宋体"/>
              </a:rPr>
              <a:t>10</a:t>
            </a:r>
            <a:r>
              <a:rPr lang="zh-CN" sz="1600" b="1" kern="100" dirty="0">
                <a:solidFill>
                  <a:srgbClr val="FF0000"/>
                </a:solidFill>
                <a:effectLst/>
                <a:ea typeface="宋体"/>
                <a:cs typeface="宋体"/>
              </a:rPr>
              <a:t>月</a:t>
            </a:r>
            <a:r>
              <a:rPr lang="en-US" sz="1600" b="1" kern="100" dirty="0" smtClean="0">
                <a:solidFill>
                  <a:srgbClr val="FF0000"/>
                </a:solidFill>
                <a:effectLst/>
                <a:ea typeface="宋体"/>
                <a:cs typeface="宋体"/>
              </a:rPr>
              <a:t>15</a:t>
            </a:r>
            <a:r>
              <a:rPr lang="zh-CN" sz="1600" b="1" kern="100" dirty="0" smtClean="0">
                <a:solidFill>
                  <a:srgbClr val="FF0000"/>
                </a:solidFill>
                <a:effectLst/>
                <a:ea typeface="宋体"/>
                <a:cs typeface="宋体"/>
              </a:rPr>
              <a:t>日</a:t>
            </a:r>
            <a:r>
              <a:rPr lang="zh-CN" sz="1600" b="1" kern="100" dirty="0">
                <a:solidFill>
                  <a:srgbClr val="FF0000"/>
                </a:solidFill>
                <a:effectLst/>
                <a:ea typeface="宋体"/>
                <a:cs typeface="宋体"/>
              </a:rPr>
              <a:t>（一下）</a:t>
            </a:r>
            <a:r>
              <a:rPr lang="zh-CN" sz="1600" kern="100" dirty="0">
                <a:effectLst/>
                <a:ea typeface="宋体"/>
                <a:cs typeface="宋体"/>
              </a:rPr>
              <a:t>：资格审查组对各部门工会提出的代表候选人初步人选进</a:t>
            </a:r>
            <a:r>
              <a:rPr lang="zh-CN" sz="1600" kern="100" dirty="0" smtClean="0">
                <a:effectLst/>
                <a:ea typeface="宋体"/>
                <a:cs typeface="宋体"/>
              </a:rPr>
              <a:t>行审</a:t>
            </a:r>
            <a:r>
              <a:rPr lang="zh-CN" sz="1600" kern="100" dirty="0">
                <a:effectLst/>
                <a:ea typeface="宋体"/>
                <a:cs typeface="宋体"/>
              </a:rPr>
              <a:t>查，将预审通过的初步人选作为代表候选</a:t>
            </a:r>
            <a:r>
              <a:rPr lang="zh-CN" sz="1600" kern="100" dirty="0" smtClean="0">
                <a:effectLst/>
                <a:ea typeface="宋体"/>
                <a:cs typeface="宋体"/>
              </a:rPr>
              <a:t>人下</a:t>
            </a:r>
            <a:r>
              <a:rPr lang="zh-CN" sz="1600" kern="100" dirty="0">
                <a:effectLst/>
                <a:ea typeface="宋体"/>
                <a:cs typeface="宋体"/>
              </a:rPr>
              <a:t>发到各部门工会</a:t>
            </a:r>
            <a:endParaRPr lang="zh-CN" sz="1600" kern="100" dirty="0">
              <a:effectLst/>
              <a:ea typeface="宋体"/>
              <a:cs typeface="Times New Roman"/>
            </a:endParaRPr>
          </a:p>
        </p:txBody>
      </p:sp>
      <p:sp>
        <p:nvSpPr>
          <p:cNvPr id="55" name="Rectangle 4"/>
          <p:cNvSpPr/>
          <p:nvPr/>
        </p:nvSpPr>
        <p:spPr>
          <a:xfrm>
            <a:off x="1259632" y="4077072"/>
            <a:ext cx="6647602" cy="792088"/>
          </a:xfrm>
          <a:prstGeom prst="rect">
            <a:avLst/>
          </a:prstGeom>
          <a:solidFill>
            <a:srgbClr val="800000">
              <a:alpha val="16078"/>
            </a:srgbClr>
          </a:solidFill>
          <a:ln w="9525">
            <a:noFill/>
          </a:ln>
        </p:spPr>
        <p:txBody>
          <a:bodyPr wrap="none" lIns="76800" tIns="45355" rIns="76800" bIns="38400" anchor="ctr"/>
          <a:lstStyle/>
          <a:p>
            <a:pPr lvl="0" algn="ctr" eaLnBrk="1" hangingPunct="1"/>
            <a:endParaRPr lang="zh-CN" altLang="en-US" dirty="0">
              <a:latin typeface="Arial" panose="020B0604020202020204" pitchFamily="34" charset="0"/>
              <a:ea typeface="黑体" panose="02010609060101010101" pitchFamily="49" charset="-122"/>
            </a:endParaRPr>
          </a:p>
        </p:txBody>
      </p:sp>
      <p:sp>
        <p:nvSpPr>
          <p:cNvPr id="56" name="下箭头 55"/>
          <p:cNvSpPr/>
          <p:nvPr/>
        </p:nvSpPr>
        <p:spPr>
          <a:xfrm>
            <a:off x="4283968" y="4928592"/>
            <a:ext cx="541015" cy="228600"/>
          </a:xfrm>
          <a:prstGeom prst="downArrow">
            <a:avLst/>
          </a:prstGeom>
          <a:solidFill>
            <a:schemeClr val="bg1"/>
          </a:solidFill>
          <a:ln w="9525">
            <a:solidFill>
              <a:srgbClr val="F2684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7" name="矩形 56"/>
          <p:cNvSpPr/>
          <p:nvPr/>
        </p:nvSpPr>
        <p:spPr>
          <a:xfrm>
            <a:off x="1259632" y="5229200"/>
            <a:ext cx="6647602" cy="1080120"/>
          </a:xfrm>
          <a:prstGeom prst="rect">
            <a:avLst/>
          </a:prstGeom>
          <a:ln w="19050">
            <a:solidFill>
              <a:srgbClr val="F2684C"/>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en-US" sz="1600" b="1" kern="100" dirty="0">
                <a:solidFill>
                  <a:srgbClr val="FF0000"/>
                </a:solidFill>
                <a:effectLst/>
                <a:ea typeface="宋体"/>
                <a:cs typeface="宋体"/>
              </a:rPr>
              <a:t>10</a:t>
            </a:r>
            <a:r>
              <a:rPr lang="zh-CN" sz="1600" b="1" kern="100" dirty="0">
                <a:solidFill>
                  <a:srgbClr val="FF0000"/>
                </a:solidFill>
                <a:effectLst/>
                <a:ea typeface="宋体"/>
                <a:cs typeface="宋体"/>
              </a:rPr>
              <a:t>月</a:t>
            </a:r>
            <a:r>
              <a:rPr lang="en-US" sz="1600" b="1" kern="100" dirty="0" smtClean="0">
                <a:solidFill>
                  <a:srgbClr val="FF0000"/>
                </a:solidFill>
                <a:effectLst/>
                <a:ea typeface="宋体"/>
                <a:cs typeface="宋体"/>
              </a:rPr>
              <a:t>16</a:t>
            </a:r>
            <a:r>
              <a:rPr lang="zh-CN" sz="1600" b="1" kern="100" dirty="0" smtClean="0">
                <a:solidFill>
                  <a:srgbClr val="FF0000"/>
                </a:solidFill>
                <a:effectLst/>
                <a:ea typeface="宋体"/>
                <a:cs typeface="宋体"/>
              </a:rPr>
              <a:t>日</a:t>
            </a:r>
            <a:r>
              <a:rPr lang="zh-CN" sz="1600" b="1" kern="100" dirty="0">
                <a:solidFill>
                  <a:srgbClr val="FF0000"/>
                </a:solidFill>
                <a:effectLst/>
                <a:ea typeface="宋体"/>
                <a:cs typeface="宋体"/>
              </a:rPr>
              <a:t>—</a:t>
            </a:r>
            <a:r>
              <a:rPr lang="en-US" sz="1600" b="1" kern="100" dirty="0">
                <a:solidFill>
                  <a:srgbClr val="FF0000"/>
                </a:solidFill>
                <a:effectLst/>
                <a:ea typeface="宋体"/>
                <a:cs typeface="宋体"/>
              </a:rPr>
              <a:t>10</a:t>
            </a:r>
            <a:r>
              <a:rPr lang="zh-CN" sz="1600" b="1" kern="100" dirty="0">
                <a:solidFill>
                  <a:srgbClr val="FF0000"/>
                </a:solidFill>
                <a:effectLst/>
                <a:ea typeface="宋体"/>
                <a:cs typeface="宋体"/>
              </a:rPr>
              <a:t>月</a:t>
            </a:r>
            <a:r>
              <a:rPr lang="en-US" sz="1600" b="1" kern="100" dirty="0" smtClean="0">
                <a:solidFill>
                  <a:srgbClr val="FF0000"/>
                </a:solidFill>
                <a:effectLst/>
                <a:ea typeface="宋体"/>
                <a:cs typeface="宋体"/>
              </a:rPr>
              <a:t>18</a:t>
            </a:r>
            <a:r>
              <a:rPr lang="zh-CN" sz="1600" b="1" kern="100" dirty="0" smtClean="0">
                <a:solidFill>
                  <a:srgbClr val="FF0000"/>
                </a:solidFill>
                <a:effectLst/>
                <a:ea typeface="宋体"/>
                <a:cs typeface="宋体"/>
              </a:rPr>
              <a:t>日</a:t>
            </a:r>
            <a:r>
              <a:rPr lang="zh-CN" sz="1600" b="1" kern="100" dirty="0">
                <a:solidFill>
                  <a:srgbClr val="FF0000"/>
                </a:solidFill>
                <a:effectLst/>
                <a:ea typeface="宋体"/>
                <a:cs typeface="宋体"/>
              </a:rPr>
              <a:t>（二上）</a:t>
            </a:r>
            <a:r>
              <a:rPr lang="zh-CN" sz="1600" kern="100" dirty="0">
                <a:effectLst/>
                <a:ea typeface="宋体"/>
                <a:cs typeface="宋体"/>
              </a:rPr>
              <a:t>：部门工会召开教职工大会选举正式代</a:t>
            </a:r>
            <a:r>
              <a:rPr lang="zh-CN" sz="1600" kern="100" dirty="0" smtClean="0">
                <a:effectLst/>
                <a:ea typeface="宋体"/>
                <a:cs typeface="宋体"/>
              </a:rPr>
              <a:t>表，</a:t>
            </a:r>
            <a:r>
              <a:rPr lang="zh-CN" sz="1600" kern="100" dirty="0">
                <a:effectLst/>
                <a:ea typeface="宋体"/>
                <a:cs typeface="宋体"/>
              </a:rPr>
              <a:t>部门工会将选举结果和正式代</a:t>
            </a:r>
            <a:r>
              <a:rPr lang="zh-CN" sz="1600" kern="100" dirty="0" smtClean="0">
                <a:effectLst/>
                <a:ea typeface="宋体"/>
                <a:cs typeface="宋体"/>
              </a:rPr>
              <a:t>表名</a:t>
            </a:r>
            <a:r>
              <a:rPr lang="zh-CN" sz="1600" kern="100" dirty="0">
                <a:effectLst/>
                <a:ea typeface="宋体"/>
                <a:cs typeface="宋体"/>
              </a:rPr>
              <a:t>册报校工会（</a:t>
            </a:r>
            <a:r>
              <a:rPr lang="zh-CN" sz="1600" kern="100" dirty="0">
                <a:solidFill>
                  <a:srgbClr val="FF0000"/>
                </a:solidFill>
                <a:effectLst/>
                <a:ea typeface="宋体"/>
                <a:cs typeface="宋体"/>
              </a:rPr>
              <a:t>填写附件</a:t>
            </a:r>
            <a:r>
              <a:rPr lang="en-US" sz="1600" kern="100" dirty="0" smtClean="0">
                <a:solidFill>
                  <a:srgbClr val="FF0000"/>
                </a:solidFill>
                <a:effectLst/>
                <a:ea typeface="宋体"/>
                <a:cs typeface="宋体"/>
              </a:rPr>
              <a:t>12</a:t>
            </a:r>
            <a:r>
              <a:rPr lang="zh-CN" sz="1600" kern="100" dirty="0" smtClean="0">
                <a:solidFill>
                  <a:srgbClr val="FF0000"/>
                </a:solidFill>
                <a:effectLst/>
                <a:ea typeface="宋体"/>
                <a:cs typeface="宋体"/>
              </a:rPr>
              <a:t>：××（</a:t>
            </a:r>
            <a:r>
              <a:rPr lang="zh-CN" sz="1600" kern="100" dirty="0">
                <a:solidFill>
                  <a:srgbClr val="FF0000"/>
                </a:solidFill>
                <a:effectLst/>
                <a:ea typeface="宋体"/>
                <a:cs typeface="宋体"/>
              </a:rPr>
              <a:t>指部门工会）出席上海工程技术大学第六届教代会暨工代会选举结果及正式代</a:t>
            </a:r>
            <a:r>
              <a:rPr lang="zh-CN" sz="1600" kern="100" dirty="0" smtClean="0">
                <a:solidFill>
                  <a:srgbClr val="FF0000"/>
                </a:solidFill>
                <a:effectLst/>
                <a:ea typeface="宋体"/>
                <a:cs typeface="宋体"/>
              </a:rPr>
              <a:t>表名</a:t>
            </a:r>
            <a:r>
              <a:rPr lang="zh-CN" sz="1600" kern="100" dirty="0">
                <a:solidFill>
                  <a:srgbClr val="FF0000"/>
                </a:solidFill>
                <a:effectLst/>
                <a:ea typeface="宋体"/>
                <a:cs typeface="宋体"/>
              </a:rPr>
              <a:t>册</a:t>
            </a:r>
            <a:r>
              <a:rPr lang="zh-CN" sz="1600" kern="100" dirty="0">
                <a:effectLst/>
                <a:ea typeface="宋体"/>
                <a:cs typeface="宋体"/>
              </a:rPr>
              <a:t>）</a:t>
            </a:r>
            <a:endParaRPr lang="zh-CN" sz="1600" kern="100" dirty="0">
              <a:effectLst/>
              <a:ea typeface="宋体"/>
              <a:cs typeface="Times New Roman"/>
            </a:endParaRPr>
          </a:p>
        </p:txBody>
      </p:sp>
      <p:sp>
        <p:nvSpPr>
          <p:cNvPr id="58" name="Rectangle 4"/>
          <p:cNvSpPr/>
          <p:nvPr/>
        </p:nvSpPr>
        <p:spPr>
          <a:xfrm>
            <a:off x="1259632" y="5229200"/>
            <a:ext cx="6647602" cy="1080120"/>
          </a:xfrm>
          <a:prstGeom prst="rect">
            <a:avLst/>
          </a:prstGeom>
          <a:solidFill>
            <a:srgbClr val="800000">
              <a:alpha val="16078"/>
            </a:srgbClr>
          </a:solidFill>
          <a:ln w="9525">
            <a:noFill/>
          </a:ln>
        </p:spPr>
        <p:txBody>
          <a:bodyPr wrap="none" lIns="76800" tIns="45355" rIns="76800" bIns="38400" anchor="ctr"/>
          <a:lstStyle/>
          <a:p>
            <a:pPr lvl="0" algn="ctr" eaLnBrk="1" hangingPunct="1"/>
            <a:endParaRPr lang="zh-CN" altLang="en-US" dirty="0">
              <a:latin typeface="Arial" panose="020B0604020202020204" pitchFamily="34" charset="0"/>
              <a:ea typeface="黑体" panose="02010609060101010101" pitchFamily="49" charset="-122"/>
            </a:endParaRPr>
          </a:p>
        </p:txBody>
      </p:sp>
      <p:pic>
        <p:nvPicPr>
          <p:cNvPr id="59" name="图片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21649"/>
            <a:ext cx="683612" cy="715663"/>
          </a:xfrm>
          <a:prstGeom prst="rect">
            <a:avLst/>
          </a:prstGeom>
        </p:spPr>
      </p:pic>
    </p:spTree>
    <p:extLst>
      <p:ext uri="{BB962C8B-B14F-4D97-AF65-F5344CB8AC3E}">
        <p14:creationId xmlns:p14="http://schemas.microsoft.com/office/powerpoint/2010/main" val="3430987758"/>
      </p:ext>
    </p:extLst>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a:xfrm>
            <a:off x="6229122" y="6356350"/>
            <a:ext cx="2133600" cy="365125"/>
          </a:xfrm>
        </p:spPr>
        <p:txBody>
          <a:bodyPr/>
          <a:lstStyle/>
          <a:p>
            <a:fld id="{0C913308-F349-4B6D-A68A-DD1791B4A57B}" type="slidenum">
              <a:rPr lang="zh-CN" altLang="en-US" smtClean="0"/>
              <a:t>8</a:t>
            </a:fld>
            <a:endParaRPr lang="zh-CN" altLang="en-US" dirty="0"/>
          </a:p>
        </p:txBody>
      </p:sp>
      <p:grpSp>
        <p:nvGrpSpPr>
          <p:cNvPr id="15" name="组合 14"/>
          <p:cNvGrpSpPr/>
          <p:nvPr/>
        </p:nvGrpSpPr>
        <p:grpSpPr>
          <a:xfrm>
            <a:off x="0" y="929252"/>
            <a:ext cx="9169771" cy="147702"/>
            <a:chOff x="187464" y="916561"/>
            <a:chExt cx="8742244" cy="110776"/>
          </a:xfrm>
        </p:grpSpPr>
        <p:grpSp>
          <p:nvGrpSpPr>
            <p:cNvPr id="16" name="组合 1"/>
            <p:cNvGrpSpPr/>
            <p:nvPr/>
          </p:nvGrpSpPr>
          <p:grpSpPr>
            <a:xfrm>
              <a:off x="187464" y="945457"/>
              <a:ext cx="8742244" cy="80262"/>
              <a:chOff x="456882" y="945450"/>
              <a:chExt cx="8742244" cy="175865"/>
            </a:xfrm>
          </p:grpSpPr>
          <p:grpSp>
            <p:nvGrpSpPr>
              <p:cNvPr id="18" name="组合 14"/>
              <p:cNvGrpSpPr/>
              <p:nvPr/>
            </p:nvGrpSpPr>
            <p:grpSpPr>
              <a:xfrm>
                <a:off x="456882" y="945450"/>
                <a:ext cx="8716249" cy="175865"/>
                <a:chOff x="811554" y="1260894"/>
                <a:chExt cx="11417695" cy="234543"/>
              </a:xfrm>
            </p:grpSpPr>
            <p:pic>
              <p:nvPicPr>
                <p:cNvPr id="20" name="Picture 5" descr="C:\Users\Administrator\Desktop\党政机关\素材\长城\矢量长城\线稿长城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93888" r="2897" b="-606"/>
                <a:stretch>
                  <a:fillRect/>
                </a:stretch>
              </p:blipFill>
              <p:spPr bwMode="auto">
                <a:xfrm>
                  <a:off x="6134112" y="1260900"/>
                  <a:ext cx="6095137" cy="23453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Administrator\Desktop\党政机关\素材\长城\矢量长城\线稿长城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3888" r="15085" b="-20"/>
                <a:stretch>
                  <a:fillRect/>
                </a:stretch>
              </p:blipFill>
              <p:spPr bwMode="auto">
                <a:xfrm flipH="1">
                  <a:off x="811554" y="1260894"/>
                  <a:ext cx="5330116" cy="214087"/>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矩形 18"/>
              <p:cNvSpPr/>
              <p:nvPr/>
            </p:nvSpPr>
            <p:spPr>
              <a:xfrm>
                <a:off x="5364088" y="945457"/>
                <a:ext cx="3835038" cy="160518"/>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Box 19"/>
            <p:cNvSpPr txBox="1"/>
            <p:nvPr/>
          </p:nvSpPr>
          <p:spPr>
            <a:xfrm>
              <a:off x="5549969" y="916561"/>
              <a:ext cx="2587970" cy="110776"/>
            </a:xfrm>
            <a:prstGeom prst="rect">
              <a:avLst/>
            </a:prstGeom>
            <a:noFill/>
            <a:effectLst/>
          </p:spPr>
          <p:txBody>
            <a:bodyPr wrap="none" lIns="91411" tIns="45705" rIns="91411" bIns="45705" rtlCol="0">
              <a:spAutoFit/>
            </a:bodyPr>
            <a:lstStyle/>
            <a:p>
              <a:pPr>
                <a:lnSpc>
                  <a:spcPct val="120000"/>
                </a:lnSpc>
              </a:pPr>
              <a:r>
                <a:rPr lang="en-US" altLang="zh-CN" sz="300" spc="672" dirty="0">
                  <a:solidFill>
                    <a:srgbClr val="FDE9D5"/>
                  </a:solidFill>
                  <a:latin typeface="+mj-ea"/>
                  <a:ea typeface="+mj-ea"/>
                  <a:cs typeface="+mn-ea"/>
                  <a:sym typeface="+mn-lt"/>
                </a:rPr>
                <a:t>COMMUNIST PARTY OF CHINA</a:t>
              </a:r>
              <a:endParaRPr lang="zh-CN" altLang="en-US" sz="300" spc="672" dirty="0">
                <a:solidFill>
                  <a:srgbClr val="FDE9D5"/>
                </a:solidFill>
                <a:latin typeface="+mj-ea"/>
                <a:ea typeface="+mj-ea"/>
                <a:cs typeface="+mn-ea"/>
                <a:sym typeface="+mn-lt"/>
              </a:endParaRPr>
            </a:p>
          </p:txBody>
        </p:sp>
      </p:grpSp>
      <p:sp>
        <p:nvSpPr>
          <p:cNvPr id="22" name="Rectangle 42"/>
          <p:cNvSpPr/>
          <p:nvPr/>
        </p:nvSpPr>
        <p:spPr bwMode="auto">
          <a:xfrm>
            <a:off x="521022" y="1320420"/>
            <a:ext cx="3806638" cy="596762"/>
          </a:xfrm>
          <a:prstGeom prst="rect">
            <a:avLst/>
          </a:prstGeom>
          <a:solidFill>
            <a:srgbClr val="C00000"/>
          </a:solidFill>
          <a:ln w="38100" cap="flat" cmpd="sng" algn="ctr">
            <a:noFill/>
            <a:prstDash val="solid"/>
            <a:headEnd type="none" w="med" len="med"/>
            <a:tailEnd type="none" w="med" len="med"/>
          </a:ln>
          <a:effectLst/>
        </p:spPr>
        <p:txBody>
          <a:bodyPr vert="horz" wrap="square" lIns="76800" tIns="76800" rIns="76800" bIns="76800" numCol="1" rtlCol="0" anchor="t" anchorCtr="0" compatLnSpc="1"/>
          <a:lstStyle/>
          <a:p>
            <a:pPr algn="ctr" defTabSz="783031" fontAlgn="base">
              <a:lnSpc>
                <a:spcPct val="130000"/>
              </a:lnSpc>
              <a:spcBef>
                <a:spcPct val="0"/>
              </a:spcBef>
              <a:spcAft>
                <a:spcPct val="0"/>
              </a:spcAft>
              <a:defRPr/>
            </a:pPr>
            <a:endParaRPr lang="en-US" sz="2600" b="1" kern="0" spc="-34" dirty="0">
              <a:gradFill>
                <a:gsLst>
                  <a:gs pos="0">
                    <a:srgbClr val="FFFFFF"/>
                  </a:gs>
                  <a:gs pos="100000">
                    <a:srgbClr val="FFFFFF"/>
                  </a:gs>
                </a:gsLst>
                <a:lin ang="5400000" scaled="0"/>
              </a:gradFill>
              <a:latin typeface="微软雅黑" panose="020B0503020204020204" pitchFamily="34" charset="-122"/>
            </a:endParaRPr>
          </a:p>
        </p:txBody>
      </p:sp>
      <p:sp>
        <p:nvSpPr>
          <p:cNvPr id="23" name="矩形 22"/>
          <p:cNvSpPr/>
          <p:nvPr/>
        </p:nvSpPr>
        <p:spPr>
          <a:xfrm>
            <a:off x="629050" y="1369483"/>
            <a:ext cx="3311188" cy="385327"/>
          </a:xfrm>
          <a:prstGeom prst="rect">
            <a:avLst/>
          </a:prstGeom>
        </p:spPr>
        <p:txBody>
          <a:bodyPr wrap="square" lIns="76800" tIns="38400" rIns="76800" bIns="38400">
            <a:spAutoFit/>
          </a:bodyPr>
          <a:lstStyle/>
          <a:p>
            <a:pPr algn="dist" defTabSz="783031" fontAlgn="base">
              <a:spcBef>
                <a:spcPct val="0"/>
              </a:spcBef>
              <a:spcAft>
                <a:spcPct val="0"/>
              </a:spcAft>
              <a:defRPr/>
            </a:pPr>
            <a:r>
              <a:rPr lang="en-US" altLang="zh-CN"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b="1" kern="0" spc="-34"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、选举</a:t>
            </a:r>
            <a:r>
              <a:rPr lang="zh-CN" altLang="en-US"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程序及时间安排</a:t>
            </a:r>
          </a:p>
        </p:txBody>
      </p:sp>
      <p:sp>
        <p:nvSpPr>
          <p:cNvPr id="44" name="矩形 43"/>
          <p:cNvSpPr/>
          <p:nvPr/>
        </p:nvSpPr>
        <p:spPr>
          <a:xfrm>
            <a:off x="5642027" y="1320420"/>
            <a:ext cx="1378245" cy="561374"/>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pPr algn="ctr"/>
            <a:r>
              <a:rPr lang="zh-CN" altLang="en-US" b="1" dirty="0" smtClean="0">
                <a:solidFill>
                  <a:srgbClr val="FFFF00"/>
                </a:solidFill>
                <a:latin typeface="微软雅黑" panose="020B0503020204020204" pitchFamily="34" charset="-122"/>
                <a:ea typeface="微软雅黑" panose="020B0503020204020204" pitchFamily="34" charset="-122"/>
              </a:rPr>
              <a:t>二上二下</a:t>
            </a:r>
            <a:endParaRPr lang="zh-CN" altLang="en-US" b="1" dirty="0">
              <a:solidFill>
                <a:srgbClr val="FFFF00"/>
              </a:solidFill>
              <a:latin typeface="微软雅黑" panose="020B0503020204020204" pitchFamily="34" charset="-122"/>
              <a:ea typeface="微软雅黑" panose="020B0503020204020204" pitchFamily="34" charset="-122"/>
            </a:endParaRPr>
          </a:p>
        </p:txBody>
      </p:sp>
      <p:sp>
        <p:nvSpPr>
          <p:cNvPr id="40" name="文本占位符 10"/>
          <p:cNvSpPr txBox="1"/>
          <p:nvPr/>
        </p:nvSpPr>
        <p:spPr>
          <a:xfrm>
            <a:off x="1007140" y="143613"/>
            <a:ext cx="5866195" cy="768349"/>
          </a:xfrm>
          <a:prstGeom prst="rect">
            <a:avLst/>
          </a:prstGeom>
        </p:spPr>
        <p:txBody>
          <a:bodyPr lIns="76800" tIns="38400" rIns="76800" bIns="38400" anchor="ctr" anchorCtr="0">
            <a:noAutofit/>
          </a:bodyPr>
          <a:lstStyle>
            <a:lvl1pPr marL="0" indent="0">
              <a:buNone/>
              <a:defRPr sz="3200" b="0">
                <a:solidFill>
                  <a:srgbClr val="C00000"/>
                </a:solidFill>
                <a:latin typeface="华康俪金黑W8(P)" pitchFamily="34" charset="-122"/>
                <a:ea typeface="华康俪金黑W8(P)" pitchFamily="34" charset="-122"/>
              </a:defRPr>
            </a:lvl1pPr>
          </a:lstStyle>
          <a:p>
            <a:pPr>
              <a:spcBef>
                <a:spcPct val="20000"/>
              </a:spcBef>
              <a:defRPr/>
            </a:pPr>
            <a:r>
              <a:rPr lang="zh-CN" altLang="en-US" sz="2400" b="1" dirty="0"/>
              <a:t>正式代表选举工作方案</a:t>
            </a:r>
          </a:p>
        </p:txBody>
      </p:sp>
      <p:sp>
        <p:nvSpPr>
          <p:cNvPr id="51" name="矩形 50"/>
          <p:cNvSpPr/>
          <p:nvPr/>
        </p:nvSpPr>
        <p:spPr>
          <a:xfrm>
            <a:off x="1259632" y="2320504"/>
            <a:ext cx="6647602" cy="892472"/>
          </a:xfrm>
          <a:prstGeom prst="rect">
            <a:avLst/>
          </a:prstGeom>
          <a:ln w="19050">
            <a:solidFill>
              <a:srgbClr val="F2684C"/>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altLang="zh-CN" sz="1600" b="1" kern="100" dirty="0">
                <a:solidFill>
                  <a:srgbClr val="FF0000"/>
                </a:solidFill>
                <a:cs typeface="宋体"/>
              </a:rPr>
              <a:t>10</a:t>
            </a:r>
            <a:r>
              <a:rPr lang="zh-CN" altLang="en-US" sz="1600" b="1" kern="100" dirty="0">
                <a:solidFill>
                  <a:srgbClr val="FF0000"/>
                </a:solidFill>
                <a:cs typeface="宋体"/>
              </a:rPr>
              <a:t>月</a:t>
            </a:r>
            <a:r>
              <a:rPr lang="en-US" altLang="zh-CN" sz="1600" b="1" kern="100" dirty="0" smtClean="0">
                <a:solidFill>
                  <a:srgbClr val="FF0000"/>
                </a:solidFill>
                <a:cs typeface="宋体"/>
              </a:rPr>
              <a:t>19</a:t>
            </a:r>
            <a:r>
              <a:rPr lang="zh-CN" altLang="en-US" sz="1600" b="1" kern="100" dirty="0" smtClean="0">
                <a:solidFill>
                  <a:srgbClr val="FF0000"/>
                </a:solidFill>
                <a:cs typeface="宋体"/>
              </a:rPr>
              <a:t>日</a:t>
            </a:r>
            <a:r>
              <a:rPr lang="zh-CN" altLang="en-US" sz="1600" kern="100" dirty="0">
                <a:solidFill>
                  <a:schemeClr val="tx1"/>
                </a:solidFill>
                <a:cs typeface="宋体"/>
              </a:rPr>
              <a:t>：校工会提请资格审查组对正式代表资格、代表构成和选举方式进行审查，确定正式代表名单</a:t>
            </a:r>
            <a:endParaRPr lang="zh-CN" sz="1600" kern="100" dirty="0">
              <a:solidFill>
                <a:schemeClr val="tx1"/>
              </a:solidFill>
              <a:effectLst/>
              <a:ea typeface="宋体"/>
              <a:cs typeface="Times New Roman"/>
            </a:endParaRPr>
          </a:p>
        </p:txBody>
      </p:sp>
      <p:sp>
        <p:nvSpPr>
          <p:cNvPr id="53" name="下箭头 52"/>
          <p:cNvSpPr/>
          <p:nvPr/>
        </p:nvSpPr>
        <p:spPr>
          <a:xfrm>
            <a:off x="4283968" y="3284984"/>
            <a:ext cx="541015" cy="228600"/>
          </a:xfrm>
          <a:prstGeom prst="downArrow">
            <a:avLst/>
          </a:prstGeom>
          <a:solidFill>
            <a:schemeClr val="bg1"/>
          </a:solidFill>
          <a:ln w="9525">
            <a:solidFill>
              <a:srgbClr val="F2684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2" name="Rectangle 4"/>
          <p:cNvSpPr/>
          <p:nvPr/>
        </p:nvSpPr>
        <p:spPr>
          <a:xfrm>
            <a:off x="1259632" y="2320504"/>
            <a:ext cx="6647602" cy="892472"/>
          </a:xfrm>
          <a:prstGeom prst="rect">
            <a:avLst/>
          </a:prstGeom>
          <a:solidFill>
            <a:srgbClr val="800000">
              <a:alpha val="16078"/>
            </a:srgbClr>
          </a:solidFill>
          <a:ln w="9525">
            <a:noFill/>
          </a:ln>
        </p:spPr>
        <p:txBody>
          <a:bodyPr wrap="none" lIns="76800" tIns="45355" rIns="76800" bIns="38400" anchor="ctr"/>
          <a:lstStyle/>
          <a:p>
            <a:pPr lvl="0" algn="ctr" eaLnBrk="1" hangingPunct="1"/>
            <a:endParaRPr lang="zh-CN" altLang="en-US" dirty="0">
              <a:latin typeface="Arial" panose="020B0604020202020204" pitchFamily="34" charset="0"/>
              <a:ea typeface="黑体" panose="02010609060101010101" pitchFamily="49" charset="-122"/>
            </a:endParaRPr>
          </a:p>
        </p:txBody>
      </p:sp>
      <p:sp>
        <p:nvSpPr>
          <p:cNvPr id="54" name="矩形 53"/>
          <p:cNvSpPr/>
          <p:nvPr/>
        </p:nvSpPr>
        <p:spPr>
          <a:xfrm>
            <a:off x="1259632" y="3573016"/>
            <a:ext cx="6647602" cy="864096"/>
          </a:xfrm>
          <a:prstGeom prst="rect">
            <a:avLst/>
          </a:prstGeom>
          <a:ln w="19050">
            <a:solidFill>
              <a:srgbClr val="F2684C"/>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altLang="zh-CN" sz="1600" b="1" dirty="0">
                <a:solidFill>
                  <a:srgbClr val="FF0000"/>
                </a:solidFill>
              </a:rPr>
              <a:t>10</a:t>
            </a:r>
            <a:r>
              <a:rPr lang="zh-CN" altLang="zh-CN" sz="1600" b="1" dirty="0" smtClean="0">
                <a:solidFill>
                  <a:srgbClr val="FF0000"/>
                </a:solidFill>
              </a:rPr>
              <a:t>月</a:t>
            </a:r>
            <a:r>
              <a:rPr lang="en-US" altLang="zh-CN" sz="1600" b="1" dirty="0" smtClean="0">
                <a:solidFill>
                  <a:srgbClr val="FF0000"/>
                </a:solidFill>
              </a:rPr>
              <a:t>22</a:t>
            </a:r>
            <a:r>
              <a:rPr lang="zh-CN" altLang="zh-CN" sz="1600" b="1" dirty="0" smtClean="0">
                <a:solidFill>
                  <a:srgbClr val="FF0000"/>
                </a:solidFill>
              </a:rPr>
              <a:t>日</a:t>
            </a:r>
            <a:r>
              <a:rPr lang="zh-CN" altLang="zh-CN" sz="1600" b="1" dirty="0">
                <a:solidFill>
                  <a:srgbClr val="FF0000"/>
                </a:solidFill>
              </a:rPr>
              <a:t>—</a:t>
            </a:r>
            <a:r>
              <a:rPr lang="en-US" altLang="zh-CN" sz="1600" b="1" dirty="0">
                <a:solidFill>
                  <a:srgbClr val="FF0000"/>
                </a:solidFill>
              </a:rPr>
              <a:t>10</a:t>
            </a:r>
            <a:r>
              <a:rPr lang="zh-CN" altLang="zh-CN" sz="1600" b="1" dirty="0" smtClean="0">
                <a:solidFill>
                  <a:srgbClr val="FF0000"/>
                </a:solidFill>
              </a:rPr>
              <a:t>月</a:t>
            </a:r>
            <a:r>
              <a:rPr lang="en-US" altLang="zh-CN" sz="1600" b="1" dirty="0" smtClean="0">
                <a:solidFill>
                  <a:srgbClr val="FF0000"/>
                </a:solidFill>
              </a:rPr>
              <a:t>26</a:t>
            </a:r>
            <a:r>
              <a:rPr lang="zh-CN" altLang="zh-CN" sz="1600" b="1" dirty="0" smtClean="0">
                <a:solidFill>
                  <a:srgbClr val="FF0000"/>
                </a:solidFill>
              </a:rPr>
              <a:t>日</a:t>
            </a:r>
            <a:r>
              <a:rPr lang="zh-CN" altLang="zh-CN" sz="1600" b="1" dirty="0">
                <a:solidFill>
                  <a:srgbClr val="FF0000"/>
                </a:solidFill>
              </a:rPr>
              <a:t>（二下）</a:t>
            </a:r>
            <a:r>
              <a:rPr lang="zh-CN" altLang="zh-CN" sz="1600" dirty="0"/>
              <a:t>：正式代表名单予以公示，并下发到各部门工会</a:t>
            </a:r>
          </a:p>
        </p:txBody>
      </p:sp>
      <p:sp>
        <p:nvSpPr>
          <p:cNvPr id="55" name="Rectangle 4"/>
          <p:cNvSpPr/>
          <p:nvPr/>
        </p:nvSpPr>
        <p:spPr>
          <a:xfrm>
            <a:off x="1259632" y="3573016"/>
            <a:ext cx="6647602" cy="864096"/>
          </a:xfrm>
          <a:prstGeom prst="rect">
            <a:avLst/>
          </a:prstGeom>
          <a:solidFill>
            <a:srgbClr val="800000">
              <a:alpha val="16078"/>
            </a:srgbClr>
          </a:solidFill>
          <a:ln w="9525">
            <a:noFill/>
          </a:ln>
        </p:spPr>
        <p:txBody>
          <a:bodyPr wrap="none" lIns="76800" tIns="45355" rIns="76800" bIns="38400" anchor="ctr"/>
          <a:lstStyle/>
          <a:p>
            <a:pPr lvl="0" algn="ctr" eaLnBrk="1" hangingPunct="1"/>
            <a:endParaRPr lang="zh-CN" altLang="en-US" dirty="0">
              <a:latin typeface="Arial" panose="020B0604020202020204" pitchFamily="34" charset="0"/>
              <a:ea typeface="黑体" panose="02010609060101010101" pitchFamily="49" charset="-122"/>
            </a:endParaRPr>
          </a:p>
        </p:txBody>
      </p:sp>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21649"/>
            <a:ext cx="683612" cy="715663"/>
          </a:xfrm>
          <a:prstGeom prst="rect">
            <a:avLst/>
          </a:prstGeom>
        </p:spPr>
      </p:pic>
    </p:spTree>
    <p:extLst>
      <p:ext uri="{BB962C8B-B14F-4D97-AF65-F5344CB8AC3E}">
        <p14:creationId xmlns:p14="http://schemas.microsoft.com/office/powerpoint/2010/main" val="498822478"/>
      </p:ext>
    </p:extLst>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a:xfrm>
            <a:off x="6444208" y="6381328"/>
            <a:ext cx="2133600" cy="365125"/>
          </a:xfrm>
        </p:spPr>
        <p:txBody>
          <a:bodyPr/>
          <a:lstStyle/>
          <a:p>
            <a:fld id="{0C913308-F349-4B6D-A68A-DD1791B4A57B}" type="slidenum">
              <a:rPr lang="zh-CN" altLang="en-US" smtClean="0"/>
              <a:t>9</a:t>
            </a:fld>
            <a:endParaRPr lang="zh-CN" altLang="en-US" dirty="0"/>
          </a:p>
        </p:txBody>
      </p:sp>
      <p:grpSp>
        <p:nvGrpSpPr>
          <p:cNvPr id="15" name="组合 14"/>
          <p:cNvGrpSpPr/>
          <p:nvPr/>
        </p:nvGrpSpPr>
        <p:grpSpPr>
          <a:xfrm>
            <a:off x="0" y="929252"/>
            <a:ext cx="9169771" cy="147702"/>
            <a:chOff x="187464" y="916561"/>
            <a:chExt cx="8742244" cy="110776"/>
          </a:xfrm>
        </p:grpSpPr>
        <p:grpSp>
          <p:nvGrpSpPr>
            <p:cNvPr id="16" name="组合 1"/>
            <p:cNvGrpSpPr/>
            <p:nvPr/>
          </p:nvGrpSpPr>
          <p:grpSpPr>
            <a:xfrm>
              <a:off x="187464" y="945457"/>
              <a:ext cx="8742244" cy="80262"/>
              <a:chOff x="456882" y="945450"/>
              <a:chExt cx="8742244" cy="175865"/>
            </a:xfrm>
          </p:grpSpPr>
          <p:grpSp>
            <p:nvGrpSpPr>
              <p:cNvPr id="18" name="组合 14"/>
              <p:cNvGrpSpPr/>
              <p:nvPr/>
            </p:nvGrpSpPr>
            <p:grpSpPr>
              <a:xfrm>
                <a:off x="456882" y="945450"/>
                <a:ext cx="8716249" cy="175865"/>
                <a:chOff x="811554" y="1260894"/>
                <a:chExt cx="11417695" cy="234543"/>
              </a:xfrm>
            </p:grpSpPr>
            <p:pic>
              <p:nvPicPr>
                <p:cNvPr id="20" name="Picture 5" descr="C:\Users\Administrator\Desktop\党政机关\素材\长城\矢量长城\线稿长城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93888" r="2897" b="-606"/>
                <a:stretch>
                  <a:fillRect/>
                </a:stretch>
              </p:blipFill>
              <p:spPr bwMode="auto">
                <a:xfrm>
                  <a:off x="6134112" y="1260900"/>
                  <a:ext cx="6095137" cy="23453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Administrator\Desktop\党政机关\素材\长城\矢量长城\线稿长城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3888" r="15085" b="-20"/>
                <a:stretch>
                  <a:fillRect/>
                </a:stretch>
              </p:blipFill>
              <p:spPr bwMode="auto">
                <a:xfrm flipH="1">
                  <a:off x="811554" y="1260894"/>
                  <a:ext cx="5330116" cy="214087"/>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矩形 18"/>
              <p:cNvSpPr/>
              <p:nvPr/>
            </p:nvSpPr>
            <p:spPr>
              <a:xfrm>
                <a:off x="5364088" y="945457"/>
                <a:ext cx="3835038" cy="160518"/>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Box 19"/>
            <p:cNvSpPr txBox="1"/>
            <p:nvPr/>
          </p:nvSpPr>
          <p:spPr>
            <a:xfrm>
              <a:off x="5549969" y="916561"/>
              <a:ext cx="2587970" cy="110776"/>
            </a:xfrm>
            <a:prstGeom prst="rect">
              <a:avLst/>
            </a:prstGeom>
            <a:noFill/>
            <a:effectLst/>
          </p:spPr>
          <p:txBody>
            <a:bodyPr wrap="none" lIns="91411" tIns="45705" rIns="91411" bIns="45705" rtlCol="0">
              <a:spAutoFit/>
            </a:bodyPr>
            <a:lstStyle/>
            <a:p>
              <a:pPr>
                <a:lnSpc>
                  <a:spcPct val="120000"/>
                </a:lnSpc>
              </a:pPr>
              <a:r>
                <a:rPr lang="en-US" altLang="zh-CN" sz="300" spc="672" dirty="0">
                  <a:solidFill>
                    <a:srgbClr val="FDE9D5"/>
                  </a:solidFill>
                  <a:latin typeface="+mj-ea"/>
                  <a:ea typeface="+mj-ea"/>
                  <a:cs typeface="+mn-ea"/>
                  <a:sym typeface="+mn-lt"/>
                </a:rPr>
                <a:t>COMMUNIST PARTY OF CHINA</a:t>
              </a:r>
              <a:endParaRPr lang="zh-CN" altLang="en-US" sz="300" spc="672" dirty="0">
                <a:solidFill>
                  <a:srgbClr val="FDE9D5"/>
                </a:solidFill>
                <a:latin typeface="+mj-ea"/>
                <a:ea typeface="+mj-ea"/>
                <a:cs typeface="+mn-ea"/>
                <a:sym typeface="+mn-lt"/>
              </a:endParaRPr>
            </a:p>
          </p:txBody>
        </p:sp>
      </p:grpSp>
      <p:sp>
        <p:nvSpPr>
          <p:cNvPr id="44" name="矩形 43"/>
          <p:cNvSpPr/>
          <p:nvPr/>
        </p:nvSpPr>
        <p:spPr>
          <a:xfrm>
            <a:off x="5642027" y="1320420"/>
            <a:ext cx="1378245" cy="561374"/>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pPr algn="ctr"/>
            <a:r>
              <a:rPr lang="zh-CN" altLang="en-US" b="1" dirty="0" smtClean="0">
                <a:solidFill>
                  <a:srgbClr val="FFFF00"/>
                </a:solidFill>
                <a:latin typeface="微软雅黑" panose="020B0503020204020204" pitchFamily="34" charset="-122"/>
                <a:ea typeface="微软雅黑" panose="020B0503020204020204" pitchFamily="34" charset="-122"/>
              </a:rPr>
              <a:t>二上二下</a:t>
            </a:r>
            <a:endParaRPr lang="zh-CN" altLang="en-US" b="1" dirty="0">
              <a:solidFill>
                <a:srgbClr val="FFFF00"/>
              </a:solidFill>
              <a:latin typeface="微软雅黑" panose="020B0503020204020204" pitchFamily="34" charset="-122"/>
              <a:ea typeface="微软雅黑" panose="020B0503020204020204" pitchFamily="34" charset="-122"/>
            </a:endParaRPr>
          </a:p>
        </p:txBody>
      </p:sp>
      <p:sp>
        <p:nvSpPr>
          <p:cNvPr id="40" name="文本占位符 10"/>
          <p:cNvSpPr txBox="1"/>
          <p:nvPr/>
        </p:nvSpPr>
        <p:spPr>
          <a:xfrm>
            <a:off x="1007140" y="143613"/>
            <a:ext cx="5866195" cy="768349"/>
          </a:xfrm>
          <a:prstGeom prst="rect">
            <a:avLst/>
          </a:prstGeom>
        </p:spPr>
        <p:txBody>
          <a:bodyPr lIns="76800" tIns="38400" rIns="76800" bIns="38400" anchor="ctr" anchorCtr="0">
            <a:noAutofit/>
          </a:bodyPr>
          <a:lstStyle>
            <a:lvl1pPr marL="0" indent="0">
              <a:buNone/>
              <a:defRPr sz="3200" b="0">
                <a:solidFill>
                  <a:srgbClr val="C00000"/>
                </a:solidFill>
                <a:latin typeface="华康俪金黑W8(P)" pitchFamily="34" charset="-122"/>
                <a:ea typeface="华康俪金黑W8(P)" pitchFamily="34" charset="-122"/>
              </a:defRPr>
            </a:lvl1pPr>
          </a:lstStyle>
          <a:p>
            <a:pPr>
              <a:spcBef>
                <a:spcPct val="20000"/>
              </a:spcBef>
              <a:defRPr/>
            </a:pPr>
            <a:r>
              <a:rPr lang="zh-CN" altLang="en-US" sz="2400" b="1" dirty="0"/>
              <a:t>正式代表选举工作方案</a:t>
            </a:r>
          </a:p>
        </p:txBody>
      </p:sp>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21649"/>
            <a:ext cx="683612" cy="715663"/>
          </a:xfrm>
          <a:prstGeom prst="rect">
            <a:avLst/>
          </a:prstGeom>
        </p:spPr>
      </p:pic>
      <p:grpSp>
        <p:nvGrpSpPr>
          <p:cNvPr id="24" name="组合 23">
            <a:extLst>
              <a:ext uri="{FF2B5EF4-FFF2-40B4-BE49-F238E27FC236}">
                <a16:creationId xmlns="" xmlns:a16="http://schemas.microsoft.com/office/drawing/2014/main" id="{46C21C03-9E41-41D8-860E-F16B5B580CD8}"/>
              </a:ext>
            </a:extLst>
          </p:cNvPr>
          <p:cNvGrpSpPr/>
          <p:nvPr/>
        </p:nvGrpSpPr>
        <p:grpSpPr>
          <a:xfrm>
            <a:off x="873890" y="2297559"/>
            <a:ext cx="7442526" cy="2580251"/>
            <a:chOff x="702648" y="1856925"/>
            <a:chExt cx="7442526" cy="2580251"/>
          </a:xfrm>
        </p:grpSpPr>
        <p:sp>
          <p:nvSpPr>
            <p:cNvPr id="26" name="矩形 25">
              <a:extLst>
                <a:ext uri="{FF2B5EF4-FFF2-40B4-BE49-F238E27FC236}">
                  <a16:creationId xmlns="" xmlns:a16="http://schemas.microsoft.com/office/drawing/2014/main" id="{1BA747C3-3DE7-4E8E-A1C9-7694ACD21B7C}"/>
                </a:ext>
              </a:extLst>
            </p:cNvPr>
            <p:cNvSpPr/>
            <p:nvPr/>
          </p:nvSpPr>
          <p:spPr>
            <a:xfrm>
              <a:off x="702648" y="1856925"/>
              <a:ext cx="1656184" cy="1200329"/>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500" b="1" dirty="0" smtClean="0">
                  <a:solidFill>
                    <a:srgbClr val="FF0000"/>
                  </a:solidFill>
                  <a:latin typeface="微软雅黑" panose="020B0503020204020204" pitchFamily="34" charset="-122"/>
                  <a:ea typeface="微软雅黑" panose="020B0503020204020204" pitchFamily="34" charset="-122"/>
                </a:rPr>
                <a:t>一上</a:t>
              </a:r>
              <a:r>
                <a:rPr lang="en-US" altLang="zh-CN" sz="1500" b="1" dirty="0" smtClean="0">
                  <a:latin typeface="微软雅黑" panose="020B0503020204020204" pitchFamily="34" charset="-122"/>
                  <a:ea typeface="微软雅黑" panose="020B0503020204020204" pitchFamily="34" charset="-122"/>
                </a:rPr>
                <a:t>:</a:t>
              </a:r>
              <a:r>
                <a:rPr lang="zh-CN" altLang="en-US" sz="1500" dirty="0" smtClean="0">
                  <a:latin typeface="微软雅黑" panose="020B0503020204020204" pitchFamily="34" charset="-122"/>
                  <a:ea typeface="微软雅黑" panose="020B0503020204020204" pitchFamily="34" charset="-122"/>
                </a:rPr>
                <a:t>代表候选人</a:t>
              </a:r>
              <a:r>
                <a:rPr lang="zh-CN" altLang="en-US" sz="1500" dirty="0">
                  <a:latin typeface="微软雅黑" panose="020B0503020204020204" pitchFamily="34" charset="-122"/>
                  <a:ea typeface="微软雅黑" panose="020B0503020204020204" pitchFamily="34" charset="-122"/>
                </a:rPr>
                <a:t>初步</a:t>
              </a:r>
              <a:r>
                <a:rPr lang="zh-CN" altLang="en-US" sz="1500" dirty="0" smtClean="0">
                  <a:latin typeface="微软雅黑" panose="020B0503020204020204" pitchFamily="34" charset="-122"/>
                  <a:ea typeface="微软雅黑" panose="020B0503020204020204" pitchFamily="34" charset="-122"/>
                </a:rPr>
                <a:t>人选提名</a:t>
              </a:r>
              <a:endParaRPr lang="en-US" altLang="zh-CN" sz="1500" dirty="0">
                <a:latin typeface="微软雅黑" panose="020B0503020204020204" pitchFamily="34" charset="-122"/>
                <a:ea typeface="微软雅黑" panose="020B0503020204020204" pitchFamily="34" charset="-122"/>
              </a:endParaRPr>
            </a:p>
            <a:p>
              <a:pPr algn="ctr">
                <a:lnSpc>
                  <a:spcPct val="120000"/>
                </a:lnSpc>
              </a:pPr>
              <a:r>
                <a:rPr lang="en-US" altLang="zh-CN" sz="1500" dirty="0" smtClean="0">
                  <a:solidFill>
                    <a:srgbClr val="FF0000"/>
                  </a:solidFill>
                  <a:latin typeface="微软雅黑" panose="020B0503020204020204" pitchFamily="34" charset="-122"/>
                  <a:ea typeface="微软雅黑" panose="020B0503020204020204" pitchFamily="34" charset="-122"/>
                </a:rPr>
                <a:t>9</a:t>
              </a:r>
              <a:r>
                <a:rPr lang="zh-CN" altLang="en-US" sz="1500" dirty="0" smtClean="0">
                  <a:solidFill>
                    <a:srgbClr val="FF0000"/>
                  </a:solidFill>
                  <a:latin typeface="微软雅黑" panose="020B0503020204020204" pitchFamily="34" charset="-122"/>
                  <a:ea typeface="微软雅黑" panose="020B0503020204020204" pitchFamily="34" charset="-122"/>
                </a:rPr>
                <a:t>月</a:t>
              </a:r>
              <a:r>
                <a:rPr lang="en-US" altLang="zh-CN" sz="1500" dirty="0" smtClean="0">
                  <a:solidFill>
                    <a:srgbClr val="FF0000"/>
                  </a:solidFill>
                  <a:latin typeface="微软雅黑" panose="020B0503020204020204" pitchFamily="34" charset="-122"/>
                  <a:ea typeface="微软雅黑" panose="020B0503020204020204" pitchFamily="34" charset="-122"/>
                </a:rPr>
                <a:t>30</a:t>
              </a:r>
              <a:r>
                <a:rPr lang="zh-CN" altLang="en-US" sz="1500" dirty="0" smtClean="0">
                  <a:solidFill>
                    <a:srgbClr val="FF0000"/>
                  </a:solidFill>
                  <a:latin typeface="微软雅黑" panose="020B0503020204020204" pitchFamily="34" charset="-122"/>
                  <a:ea typeface="微软雅黑" panose="020B0503020204020204" pitchFamily="34" charset="-122"/>
                </a:rPr>
                <a:t>日</a:t>
              </a:r>
              <a:r>
                <a:rPr lang="en-US" altLang="zh-CN" sz="1500" dirty="0" smtClean="0">
                  <a:solidFill>
                    <a:srgbClr val="FF0000"/>
                  </a:solidFill>
                  <a:latin typeface="微软雅黑" panose="020B0503020204020204" pitchFamily="34" charset="-122"/>
                  <a:ea typeface="微软雅黑" panose="020B0503020204020204" pitchFamily="34" charset="-122"/>
                </a:rPr>
                <a:t>-</a:t>
              </a:r>
            </a:p>
            <a:p>
              <a:pPr algn="ctr">
                <a:lnSpc>
                  <a:spcPct val="120000"/>
                </a:lnSpc>
              </a:pPr>
              <a:r>
                <a:rPr lang="en-US" altLang="zh-CN" sz="1500" dirty="0" smtClean="0">
                  <a:solidFill>
                    <a:srgbClr val="FF0000"/>
                  </a:solidFill>
                  <a:latin typeface="微软雅黑" panose="020B0503020204020204" pitchFamily="34" charset="-122"/>
                  <a:ea typeface="微软雅黑" panose="020B0503020204020204" pitchFamily="34" charset="-122"/>
                </a:rPr>
                <a:t>10</a:t>
              </a:r>
              <a:r>
                <a:rPr lang="zh-CN" altLang="en-US" sz="1500" dirty="0" smtClean="0">
                  <a:solidFill>
                    <a:srgbClr val="FF0000"/>
                  </a:solidFill>
                  <a:latin typeface="微软雅黑" panose="020B0503020204020204" pitchFamily="34" charset="-122"/>
                  <a:ea typeface="微软雅黑" panose="020B0503020204020204" pitchFamily="34" charset="-122"/>
                </a:rPr>
                <a:t>月</a:t>
              </a:r>
              <a:r>
                <a:rPr lang="en-US" altLang="zh-CN" sz="1500" dirty="0" smtClean="0">
                  <a:solidFill>
                    <a:srgbClr val="FF0000"/>
                  </a:solidFill>
                  <a:latin typeface="微软雅黑" panose="020B0503020204020204" pitchFamily="34" charset="-122"/>
                  <a:ea typeface="微软雅黑" panose="020B0503020204020204" pitchFamily="34" charset="-122"/>
                </a:rPr>
                <a:t>12</a:t>
              </a:r>
              <a:r>
                <a:rPr lang="zh-CN" altLang="en-US" sz="1500" dirty="0" smtClean="0">
                  <a:solidFill>
                    <a:srgbClr val="FF0000"/>
                  </a:solidFill>
                  <a:latin typeface="微软雅黑" panose="020B0503020204020204" pitchFamily="34" charset="-122"/>
                  <a:ea typeface="微软雅黑" panose="020B0503020204020204" pitchFamily="34" charset="-122"/>
                </a:rPr>
                <a:t>日</a:t>
              </a:r>
              <a:endParaRPr lang="zh-CN" altLang="en-US" sz="1500" dirty="0">
                <a:solidFill>
                  <a:srgbClr val="FF0000"/>
                </a:solidFill>
                <a:latin typeface="微软雅黑" panose="020B0503020204020204" pitchFamily="34" charset="-122"/>
                <a:ea typeface="微软雅黑" panose="020B0503020204020204" pitchFamily="34" charset="-122"/>
              </a:endParaRPr>
            </a:p>
          </p:txBody>
        </p:sp>
        <p:cxnSp>
          <p:nvCxnSpPr>
            <p:cNvPr id="27" name="直接箭头连接符 26">
              <a:extLst>
                <a:ext uri="{FF2B5EF4-FFF2-40B4-BE49-F238E27FC236}">
                  <a16:creationId xmlns="" xmlns:a16="http://schemas.microsoft.com/office/drawing/2014/main" id="{4F9B74B1-E57C-405C-BA76-35AEA6916427}"/>
                </a:ext>
              </a:extLst>
            </p:cNvPr>
            <p:cNvCxnSpPr>
              <a:cxnSpLocks/>
            </p:cNvCxnSpPr>
            <p:nvPr/>
          </p:nvCxnSpPr>
          <p:spPr>
            <a:xfrm flipV="1">
              <a:off x="816006" y="3814762"/>
              <a:ext cx="7329168" cy="25028"/>
            </a:xfrm>
            <a:prstGeom prst="straightConnector1">
              <a:avLst/>
            </a:prstGeom>
            <a:ln>
              <a:tailEnd type="arrow" w="lg" len="lg"/>
            </a:ln>
          </p:spPr>
          <p:style>
            <a:lnRef idx="2">
              <a:schemeClr val="accent2"/>
            </a:lnRef>
            <a:fillRef idx="0">
              <a:schemeClr val="accent2"/>
            </a:fillRef>
            <a:effectRef idx="1">
              <a:schemeClr val="accent2"/>
            </a:effectRef>
            <a:fontRef idx="minor">
              <a:schemeClr val="tx1"/>
            </a:fontRef>
          </p:style>
        </p:cxnSp>
        <p:sp>
          <p:nvSpPr>
            <p:cNvPr id="28" name="椭圆 27">
              <a:extLst>
                <a:ext uri="{FF2B5EF4-FFF2-40B4-BE49-F238E27FC236}">
                  <a16:creationId xmlns="" xmlns:a16="http://schemas.microsoft.com/office/drawing/2014/main" id="{C2BDFC0A-9FF0-4D50-91E8-A4BCC33331A8}"/>
                </a:ext>
              </a:extLst>
            </p:cNvPr>
            <p:cNvSpPr/>
            <p:nvPr/>
          </p:nvSpPr>
          <p:spPr>
            <a:xfrm rot="16200000">
              <a:off x="1232406" y="3489269"/>
              <a:ext cx="650988" cy="650988"/>
            </a:xfrm>
            <a:prstGeom prst="ellipse">
              <a:avLst/>
            </a:prstGeom>
            <a:solidFill>
              <a:srgbClr val="C00000"/>
            </a:solidFill>
            <a:ln w="38100">
              <a:solidFill>
                <a:schemeClr val="bg1"/>
              </a:solidFill>
            </a:ln>
            <a:effectLst>
              <a:outerShdw blurRad="368300" sx="102000" sy="102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椭圆 28">
              <a:extLst>
                <a:ext uri="{FF2B5EF4-FFF2-40B4-BE49-F238E27FC236}">
                  <a16:creationId xmlns="" xmlns:a16="http://schemas.microsoft.com/office/drawing/2014/main" id="{87835354-2AC4-48A3-95E9-9009E7334AC9}"/>
                </a:ext>
              </a:extLst>
            </p:cNvPr>
            <p:cNvSpPr/>
            <p:nvPr/>
          </p:nvSpPr>
          <p:spPr>
            <a:xfrm rot="16200000">
              <a:off x="2312526" y="3489269"/>
              <a:ext cx="650988" cy="650988"/>
            </a:xfrm>
            <a:prstGeom prst="ellipse">
              <a:avLst/>
            </a:prstGeom>
            <a:solidFill>
              <a:srgbClr val="C00000"/>
            </a:solidFill>
            <a:ln w="38100">
              <a:solidFill>
                <a:schemeClr val="bg1"/>
              </a:solidFill>
            </a:ln>
            <a:effectLst>
              <a:outerShdw blurRad="368300" sx="102000" sy="102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椭圆 29">
              <a:extLst>
                <a:ext uri="{FF2B5EF4-FFF2-40B4-BE49-F238E27FC236}">
                  <a16:creationId xmlns="" xmlns:a16="http://schemas.microsoft.com/office/drawing/2014/main" id="{CED86E3A-FE5F-491B-959A-DD44CCE8707A}"/>
                </a:ext>
              </a:extLst>
            </p:cNvPr>
            <p:cNvSpPr/>
            <p:nvPr/>
          </p:nvSpPr>
          <p:spPr>
            <a:xfrm rot="16200000">
              <a:off x="3392646" y="3489269"/>
              <a:ext cx="650988" cy="650988"/>
            </a:xfrm>
            <a:prstGeom prst="ellipse">
              <a:avLst/>
            </a:prstGeom>
            <a:solidFill>
              <a:srgbClr val="C00000"/>
            </a:solidFill>
            <a:ln w="38100">
              <a:solidFill>
                <a:schemeClr val="bg1"/>
              </a:solidFill>
            </a:ln>
            <a:effectLst>
              <a:outerShdw blurRad="368300" sx="102000" sy="102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椭圆 30">
              <a:extLst>
                <a:ext uri="{FF2B5EF4-FFF2-40B4-BE49-F238E27FC236}">
                  <a16:creationId xmlns="" xmlns:a16="http://schemas.microsoft.com/office/drawing/2014/main" id="{13F9E649-DBEE-451E-B763-E7A6F28CD55C}"/>
                </a:ext>
              </a:extLst>
            </p:cNvPr>
            <p:cNvSpPr/>
            <p:nvPr/>
          </p:nvSpPr>
          <p:spPr>
            <a:xfrm rot="16200000">
              <a:off x="5696902" y="3489269"/>
              <a:ext cx="650988" cy="650988"/>
            </a:xfrm>
            <a:prstGeom prst="ellipse">
              <a:avLst/>
            </a:prstGeom>
            <a:solidFill>
              <a:srgbClr val="C00000"/>
            </a:solidFill>
            <a:ln w="38100">
              <a:solidFill>
                <a:schemeClr val="bg1"/>
              </a:solidFill>
            </a:ln>
            <a:effectLst>
              <a:outerShdw blurRad="368300" sx="102000" sy="102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等腰三角形 32">
              <a:extLst>
                <a:ext uri="{FF2B5EF4-FFF2-40B4-BE49-F238E27FC236}">
                  <a16:creationId xmlns="" xmlns:a16="http://schemas.microsoft.com/office/drawing/2014/main" id="{F2D92947-E651-4636-8642-8F6800018C1F}"/>
                </a:ext>
              </a:extLst>
            </p:cNvPr>
            <p:cNvSpPr/>
            <p:nvPr/>
          </p:nvSpPr>
          <p:spPr>
            <a:xfrm>
              <a:off x="1506164" y="3254793"/>
              <a:ext cx="132588" cy="1143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a:extLst>
                <a:ext uri="{FF2B5EF4-FFF2-40B4-BE49-F238E27FC236}">
                  <a16:creationId xmlns="" xmlns:a16="http://schemas.microsoft.com/office/drawing/2014/main" id="{30E7F3BC-5B32-4087-9AED-8D05D5601A2D}"/>
                </a:ext>
              </a:extLst>
            </p:cNvPr>
            <p:cNvSpPr/>
            <p:nvPr/>
          </p:nvSpPr>
          <p:spPr>
            <a:xfrm>
              <a:off x="3680678" y="3254793"/>
              <a:ext cx="132588" cy="1143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a:extLst>
                <a:ext uri="{FF2B5EF4-FFF2-40B4-BE49-F238E27FC236}">
                  <a16:creationId xmlns="" xmlns:a16="http://schemas.microsoft.com/office/drawing/2014/main" id="{8714438F-3D29-4367-8163-CA51E163DCA8}"/>
                </a:ext>
              </a:extLst>
            </p:cNvPr>
            <p:cNvSpPr/>
            <p:nvPr/>
          </p:nvSpPr>
          <p:spPr>
            <a:xfrm flipV="1">
              <a:off x="2600558" y="4322876"/>
              <a:ext cx="132588" cy="1143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圆角 26">
              <a:extLst>
                <a:ext uri="{FF2B5EF4-FFF2-40B4-BE49-F238E27FC236}">
                  <a16:creationId xmlns="" xmlns:a16="http://schemas.microsoft.com/office/drawing/2014/main" id="{F0C17758-E805-47E8-9A0C-50B65B3F8D50}"/>
                </a:ext>
              </a:extLst>
            </p:cNvPr>
            <p:cNvSpPr/>
            <p:nvPr/>
          </p:nvSpPr>
          <p:spPr>
            <a:xfrm>
              <a:off x="774656" y="1856925"/>
              <a:ext cx="1584176" cy="1312017"/>
            </a:xfrm>
            <a:prstGeom prst="roundRect">
              <a:avLst/>
            </a:prstGeom>
            <a:noFill/>
            <a:ln>
              <a:solidFill>
                <a:srgbClr val="E067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2">
              <a:extLst>
                <a:ext uri="{FF2B5EF4-FFF2-40B4-BE49-F238E27FC236}">
                  <a16:creationId xmlns="" xmlns:a16="http://schemas.microsoft.com/office/drawing/2014/main" id="{BFB5DEF4-1E38-4DF5-8FA5-312A0E99B058}"/>
                </a:ext>
              </a:extLst>
            </p:cNvPr>
            <p:cNvSpPr txBox="1"/>
            <p:nvPr/>
          </p:nvSpPr>
          <p:spPr>
            <a:xfrm>
              <a:off x="1393482" y="3585117"/>
              <a:ext cx="340158" cy="461665"/>
            </a:xfrm>
            <a:prstGeom prst="rect">
              <a:avLst/>
            </a:prstGeom>
            <a:noFill/>
          </p:spPr>
          <p:txBody>
            <a:bodyPr wrap="none" rtlCol="0">
              <a:spAutoFit/>
            </a:bodyPr>
            <a:lstStyle/>
            <a:p>
              <a:pPr algn="ctr"/>
              <a:r>
                <a:rPr lang="en-US" altLang="zh-CN" b="1" dirty="0" smtClean="0">
                  <a:solidFill>
                    <a:schemeClr val="bg1"/>
                  </a:solidFill>
                </a:rPr>
                <a:t>1</a:t>
              </a:r>
              <a:endParaRPr lang="zh-CN" altLang="en-US" b="1" dirty="0">
                <a:solidFill>
                  <a:schemeClr val="bg1"/>
                </a:solidFill>
              </a:endParaRPr>
            </a:p>
          </p:txBody>
        </p:sp>
        <p:sp>
          <p:nvSpPr>
            <p:cNvPr id="39" name="文本框 33">
              <a:extLst>
                <a:ext uri="{FF2B5EF4-FFF2-40B4-BE49-F238E27FC236}">
                  <a16:creationId xmlns="" xmlns:a16="http://schemas.microsoft.com/office/drawing/2014/main" id="{BCCA38A1-D0D8-48C1-8EAC-147975C8E69F}"/>
                </a:ext>
              </a:extLst>
            </p:cNvPr>
            <p:cNvSpPr txBox="1"/>
            <p:nvPr/>
          </p:nvSpPr>
          <p:spPr>
            <a:xfrm>
              <a:off x="2462279" y="3585117"/>
              <a:ext cx="340158" cy="461665"/>
            </a:xfrm>
            <a:prstGeom prst="rect">
              <a:avLst/>
            </a:prstGeom>
            <a:noFill/>
          </p:spPr>
          <p:txBody>
            <a:bodyPr wrap="none" rtlCol="0">
              <a:spAutoFit/>
            </a:bodyPr>
            <a:lstStyle/>
            <a:p>
              <a:pPr algn="ctr"/>
              <a:r>
                <a:rPr lang="en-US" altLang="zh-CN" b="1" dirty="0" smtClean="0">
                  <a:solidFill>
                    <a:schemeClr val="bg1"/>
                  </a:solidFill>
                </a:rPr>
                <a:t>2</a:t>
              </a:r>
              <a:endParaRPr lang="zh-CN" altLang="en-US" b="1" dirty="0">
                <a:solidFill>
                  <a:schemeClr val="bg1"/>
                </a:solidFill>
              </a:endParaRPr>
            </a:p>
          </p:txBody>
        </p:sp>
        <p:sp>
          <p:nvSpPr>
            <p:cNvPr id="41" name="文本框 34">
              <a:extLst>
                <a:ext uri="{FF2B5EF4-FFF2-40B4-BE49-F238E27FC236}">
                  <a16:creationId xmlns="" xmlns:a16="http://schemas.microsoft.com/office/drawing/2014/main" id="{A25968E7-EF70-4FCD-8F32-3F70D42008B7}"/>
                </a:ext>
              </a:extLst>
            </p:cNvPr>
            <p:cNvSpPr txBox="1"/>
            <p:nvPr/>
          </p:nvSpPr>
          <p:spPr>
            <a:xfrm>
              <a:off x="3542399" y="3585117"/>
              <a:ext cx="340158" cy="461665"/>
            </a:xfrm>
            <a:prstGeom prst="rect">
              <a:avLst/>
            </a:prstGeom>
            <a:noFill/>
          </p:spPr>
          <p:txBody>
            <a:bodyPr wrap="none" rtlCol="0">
              <a:spAutoFit/>
            </a:bodyPr>
            <a:lstStyle/>
            <a:p>
              <a:pPr algn="ctr"/>
              <a:r>
                <a:rPr lang="en-US" altLang="zh-CN" b="1" dirty="0" smtClean="0">
                  <a:solidFill>
                    <a:schemeClr val="bg1"/>
                  </a:solidFill>
                </a:rPr>
                <a:t>3</a:t>
              </a:r>
              <a:endParaRPr lang="zh-CN" altLang="en-US" b="1" dirty="0">
                <a:solidFill>
                  <a:schemeClr val="bg1"/>
                </a:solidFill>
              </a:endParaRPr>
            </a:p>
          </p:txBody>
        </p:sp>
        <p:sp>
          <p:nvSpPr>
            <p:cNvPr id="42" name="文本框 35">
              <a:extLst>
                <a:ext uri="{FF2B5EF4-FFF2-40B4-BE49-F238E27FC236}">
                  <a16:creationId xmlns="" xmlns:a16="http://schemas.microsoft.com/office/drawing/2014/main" id="{69BE8801-6CAA-4A8E-8962-030F816C31F1}"/>
                </a:ext>
              </a:extLst>
            </p:cNvPr>
            <p:cNvSpPr txBox="1"/>
            <p:nvPr/>
          </p:nvSpPr>
          <p:spPr>
            <a:xfrm>
              <a:off x="5840229" y="3585117"/>
              <a:ext cx="340158" cy="461665"/>
            </a:xfrm>
            <a:prstGeom prst="rect">
              <a:avLst/>
            </a:prstGeom>
            <a:noFill/>
          </p:spPr>
          <p:txBody>
            <a:bodyPr wrap="none" rtlCol="0">
              <a:spAutoFit/>
            </a:bodyPr>
            <a:lstStyle/>
            <a:p>
              <a:pPr algn="ctr"/>
              <a:r>
                <a:rPr lang="en-US" altLang="zh-CN" b="1" dirty="0" smtClean="0">
                  <a:solidFill>
                    <a:schemeClr val="bg1"/>
                  </a:solidFill>
                </a:rPr>
                <a:t>5</a:t>
              </a:r>
              <a:endParaRPr lang="zh-CN" altLang="en-US" b="1" dirty="0">
                <a:solidFill>
                  <a:schemeClr val="bg1"/>
                </a:solidFill>
              </a:endParaRPr>
            </a:p>
          </p:txBody>
        </p:sp>
      </p:grpSp>
      <p:sp>
        <p:nvSpPr>
          <p:cNvPr id="47" name="矩形 46">
            <a:extLst>
              <a:ext uri="{FF2B5EF4-FFF2-40B4-BE49-F238E27FC236}">
                <a16:creationId xmlns="" xmlns:a16="http://schemas.microsoft.com/office/drawing/2014/main" id="{1BA747C3-3DE7-4E8E-A1C9-7694ACD21B7C}"/>
              </a:ext>
            </a:extLst>
          </p:cNvPr>
          <p:cNvSpPr/>
          <p:nvPr/>
        </p:nvSpPr>
        <p:spPr>
          <a:xfrm>
            <a:off x="2051720" y="5033069"/>
            <a:ext cx="1492243" cy="1200329"/>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500" b="1" dirty="0" smtClean="0">
                <a:solidFill>
                  <a:srgbClr val="FF0000"/>
                </a:solidFill>
                <a:latin typeface="微软雅黑" panose="020B0503020204020204" pitchFamily="34" charset="-122"/>
                <a:ea typeface="微软雅黑" panose="020B0503020204020204" pitchFamily="34" charset="-122"/>
              </a:rPr>
              <a:t>一下</a:t>
            </a:r>
            <a:r>
              <a:rPr lang="en-US" altLang="zh-CN" sz="1500" b="1" dirty="0" smtClean="0">
                <a:latin typeface="微软雅黑" panose="020B0503020204020204" pitchFamily="34" charset="-122"/>
                <a:ea typeface="微软雅黑" panose="020B0503020204020204" pitchFamily="34" charset="-122"/>
              </a:rPr>
              <a:t>:</a:t>
            </a:r>
            <a:r>
              <a:rPr lang="zh-CN" altLang="en-US" sz="1500" dirty="0">
                <a:latin typeface="微软雅黑" panose="020B0503020204020204" pitchFamily="34" charset="-122"/>
                <a:ea typeface="微软雅黑" panose="020B0503020204020204" pitchFamily="34" charset="-122"/>
              </a:rPr>
              <a:t>拟</a:t>
            </a:r>
            <a:r>
              <a:rPr lang="zh-CN" altLang="en-US" sz="1500" dirty="0" smtClean="0">
                <a:latin typeface="微软雅黑" panose="020B0503020204020204" pitchFamily="34" charset="-122"/>
                <a:ea typeface="微软雅黑" panose="020B0503020204020204" pitchFamily="34" charset="-122"/>
              </a:rPr>
              <a:t>定</a:t>
            </a:r>
            <a:r>
              <a:rPr lang="zh-CN" altLang="en-US" sz="1500" dirty="0" smtClean="0">
                <a:latin typeface="微软雅黑" panose="020B0503020204020204" pitchFamily="34" charset="-122"/>
                <a:ea typeface="微软雅黑" panose="020B0503020204020204" pitchFamily="34" charset="-122"/>
              </a:rPr>
              <a:t>下发代表候选人人选</a:t>
            </a:r>
            <a:r>
              <a:rPr lang="zh-CN" altLang="en-US" sz="1500" dirty="0">
                <a:latin typeface="微软雅黑" panose="020B0503020204020204" pitchFamily="34" charset="-122"/>
                <a:ea typeface="微软雅黑" panose="020B0503020204020204" pitchFamily="34" charset="-122"/>
              </a:rPr>
              <a:t>名单</a:t>
            </a:r>
            <a:endParaRPr lang="en-US" altLang="zh-CN" sz="1500" dirty="0">
              <a:latin typeface="微软雅黑" panose="020B0503020204020204" pitchFamily="34" charset="-122"/>
              <a:ea typeface="微软雅黑" panose="020B0503020204020204" pitchFamily="34" charset="-122"/>
            </a:endParaRPr>
          </a:p>
          <a:p>
            <a:pPr algn="ctr">
              <a:lnSpc>
                <a:spcPct val="120000"/>
              </a:lnSpc>
            </a:pPr>
            <a:r>
              <a:rPr lang="en-US" altLang="zh-CN" sz="1500" dirty="0" smtClean="0">
                <a:solidFill>
                  <a:srgbClr val="FF0000"/>
                </a:solidFill>
                <a:latin typeface="微软雅黑" panose="020B0503020204020204" pitchFamily="34" charset="-122"/>
                <a:ea typeface="微软雅黑" panose="020B0503020204020204" pitchFamily="34" charset="-122"/>
              </a:rPr>
              <a:t>10</a:t>
            </a:r>
            <a:r>
              <a:rPr lang="zh-CN" altLang="en-US" sz="1500" dirty="0" smtClean="0">
                <a:solidFill>
                  <a:srgbClr val="FF0000"/>
                </a:solidFill>
                <a:latin typeface="微软雅黑" panose="020B0503020204020204" pitchFamily="34" charset="-122"/>
                <a:ea typeface="微软雅黑" panose="020B0503020204020204" pitchFamily="34" charset="-122"/>
              </a:rPr>
              <a:t>月</a:t>
            </a:r>
            <a:r>
              <a:rPr lang="en-US" altLang="zh-CN" sz="1500" dirty="0" smtClean="0">
                <a:solidFill>
                  <a:srgbClr val="FF0000"/>
                </a:solidFill>
                <a:latin typeface="微软雅黑" panose="020B0503020204020204" pitchFamily="34" charset="-122"/>
                <a:ea typeface="微软雅黑" panose="020B0503020204020204" pitchFamily="34" charset="-122"/>
              </a:rPr>
              <a:t>15</a:t>
            </a:r>
            <a:r>
              <a:rPr lang="zh-CN" altLang="en-US" sz="1500" dirty="0" smtClean="0">
                <a:solidFill>
                  <a:srgbClr val="FF0000"/>
                </a:solidFill>
                <a:latin typeface="微软雅黑" panose="020B0503020204020204" pitchFamily="34" charset="-122"/>
                <a:ea typeface="微软雅黑" panose="020B0503020204020204" pitchFamily="34" charset="-122"/>
              </a:rPr>
              <a:t>日</a:t>
            </a:r>
            <a:endParaRPr lang="zh-CN" altLang="en-US" sz="1500" dirty="0">
              <a:solidFill>
                <a:srgbClr val="FF0000"/>
              </a:solidFill>
              <a:latin typeface="微软雅黑" panose="020B0503020204020204" pitchFamily="34" charset="-122"/>
              <a:ea typeface="微软雅黑" panose="020B0503020204020204" pitchFamily="34" charset="-122"/>
            </a:endParaRPr>
          </a:p>
        </p:txBody>
      </p:sp>
      <p:sp>
        <p:nvSpPr>
          <p:cNvPr id="48" name="矩形: 圆角 26">
            <a:extLst>
              <a:ext uri="{FF2B5EF4-FFF2-40B4-BE49-F238E27FC236}">
                <a16:creationId xmlns="" xmlns:a16="http://schemas.microsoft.com/office/drawing/2014/main" id="{F0C17758-E805-47E8-9A0C-50B65B3F8D50}"/>
              </a:ext>
            </a:extLst>
          </p:cNvPr>
          <p:cNvSpPr/>
          <p:nvPr/>
        </p:nvSpPr>
        <p:spPr>
          <a:xfrm>
            <a:off x="2051720" y="4961854"/>
            <a:ext cx="1492242" cy="1337267"/>
          </a:xfrm>
          <a:prstGeom prst="roundRect">
            <a:avLst/>
          </a:prstGeom>
          <a:noFill/>
          <a:ln>
            <a:solidFill>
              <a:srgbClr val="E067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a:extLst>
              <a:ext uri="{FF2B5EF4-FFF2-40B4-BE49-F238E27FC236}">
                <a16:creationId xmlns="" xmlns:a16="http://schemas.microsoft.com/office/drawing/2014/main" id="{1BA747C3-3DE7-4E8E-A1C9-7694ACD21B7C}"/>
              </a:ext>
            </a:extLst>
          </p:cNvPr>
          <p:cNvSpPr/>
          <p:nvPr/>
        </p:nvSpPr>
        <p:spPr>
          <a:xfrm>
            <a:off x="3131839" y="2297559"/>
            <a:ext cx="1733929" cy="1200329"/>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500" b="1" dirty="0" smtClean="0">
                <a:solidFill>
                  <a:srgbClr val="FF0000"/>
                </a:solidFill>
                <a:latin typeface="微软雅黑" panose="020B0503020204020204" pitchFamily="34" charset="-122"/>
                <a:ea typeface="微软雅黑" panose="020B0503020204020204" pitchFamily="34" charset="-122"/>
              </a:rPr>
              <a:t>二上</a:t>
            </a:r>
            <a:r>
              <a:rPr lang="zh-CN" altLang="en-US" sz="1500" b="1" dirty="0" smtClean="0">
                <a:latin typeface="微软雅黑" panose="020B0503020204020204" pitchFamily="34" charset="-122"/>
                <a:ea typeface="微软雅黑" panose="020B0503020204020204" pitchFamily="34" charset="-122"/>
              </a:rPr>
              <a:t>：</a:t>
            </a:r>
            <a:r>
              <a:rPr lang="zh-CN" altLang="en-US" sz="1500" dirty="0" smtClean="0">
                <a:latin typeface="微软雅黑" panose="020B0503020204020204" pitchFamily="34" charset="-122"/>
                <a:ea typeface="微软雅黑" panose="020B0503020204020204" pitchFamily="34" charset="-122"/>
              </a:rPr>
              <a:t>召开教职工大会选举正式代表</a:t>
            </a:r>
            <a:endParaRPr lang="en-US" altLang="zh-CN" sz="1500" dirty="0" smtClean="0">
              <a:latin typeface="微软雅黑" panose="020B0503020204020204" pitchFamily="34" charset="-122"/>
              <a:ea typeface="微软雅黑" panose="020B0503020204020204" pitchFamily="34" charset="-122"/>
            </a:endParaRPr>
          </a:p>
          <a:p>
            <a:pPr algn="ctr">
              <a:lnSpc>
                <a:spcPct val="120000"/>
              </a:lnSpc>
            </a:pPr>
            <a:r>
              <a:rPr lang="en-US" altLang="zh-CN" sz="1500" dirty="0" smtClean="0">
                <a:solidFill>
                  <a:srgbClr val="FF0000"/>
                </a:solidFill>
                <a:latin typeface="微软雅黑" panose="020B0503020204020204" pitchFamily="34" charset="-122"/>
                <a:ea typeface="微软雅黑" panose="020B0503020204020204" pitchFamily="34" charset="-122"/>
              </a:rPr>
              <a:t>10</a:t>
            </a:r>
            <a:r>
              <a:rPr lang="zh-CN" altLang="en-US" sz="1500" dirty="0" smtClean="0">
                <a:solidFill>
                  <a:srgbClr val="FF0000"/>
                </a:solidFill>
                <a:latin typeface="微软雅黑" panose="020B0503020204020204" pitchFamily="34" charset="-122"/>
                <a:ea typeface="微软雅黑" panose="020B0503020204020204" pitchFamily="34" charset="-122"/>
              </a:rPr>
              <a:t>月</a:t>
            </a:r>
            <a:r>
              <a:rPr lang="en-US" altLang="zh-CN" sz="1500" dirty="0" smtClean="0">
                <a:solidFill>
                  <a:srgbClr val="FF0000"/>
                </a:solidFill>
                <a:latin typeface="微软雅黑" panose="020B0503020204020204" pitchFamily="34" charset="-122"/>
                <a:ea typeface="微软雅黑" panose="020B0503020204020204" pitchFamily="34" charset="-122"/>
              </a:rPr>
              <a:t>16</a:t>
            </a:r>
            <a:r>
              <a:rPr lang="zh-CN" altLang="en-US" sz="1500" dirty="0" smtClean="0">
                <a:solidFill>
                  <a:srgbClr val="FF0000"/>
                </a:solidFill>
                <a:latin typeface="微软雅黑" panose="020B0503020204020204" pitchFamily="34" charset="-122"/>
                <a:ea typeface="微软雅黑" panose="020B0503020204020204" pitchFamily="34" charset="-122"/>
              </a:rPr>
              <a:t>日</a:t>
            </a:r>
            <a:r>
              <a:rPr lang="en-US" altLang="zh-CN" sz="1500" dirty="0" smtClean="0">
                <a:solidFill>
                  <a:srgbClr val="FF0000"/>
                </a:solidFill>
                <a:latin typeface="微软雅黑" panose="020B0503020204020204" pitchFamily="34" charset="-122"/>
                <a:ea typeface="微软雅黑" panose="020B0503020204020204" pitchFamily="34" charset="-122"/>
              </a:rPr>
              <a:t>-</a:t>
            </a:r>
          </a:p>
          <a:p>
            <a:pPr algn="ctr">
              <a:lnSpc>
                <a:spcPct val="120000"/>
              </a:lnSpc>
            </a:pPr>
            <a:r>
              <a:rPr lang="en-US" altLang="zh-CN" sz="1500" dirty="0" smtClean="0">
                <a:solidFill>
                  <a:srgbClr val="FF0000"/>
                </a:solidFill>
                <a:latin typeface="微软雅黑" panose="020B0503020204020204" pitchFamily="34" charset="-122"/>
                <a:ea typeface="微软雅黑" panose="020B0503020204020204" pitchFamily="34" charset="-122"/>
              </a:rPr>
              <a:t>10</a:t>
            </a:r>
            <a:r>
              <a:rPr lang="zh-CN" altLang="en-US" sz="1500" dirty="0" smtClean="0">
                <a:solidFill>
                  <a:srgbClr val="FF0000"/>
                </a:solidFill>
                <a:latin typeface="微软雅黑" panose="020B0503020204020204" pitchFamily="34" charset="-122"/>
                <a:ea typeface="微软雅黑" panose="020B0503020204020204" pitchFamily="34" charset="-122"/>
              </a:rPr>
              <a:t>月</a:t>
            </a:r>
            <a:r>
              <a:rPr lang="en-US" altLang="zh-CN" sz="1500" dirty="0" smtClean="0">
                <a:solidFill>
                  <a:srgbClr val="FF0000"/>
                </a:solidFill>
                <a:latin typeface="微软雅黑" panose="020B0503020204020204" pitchFamily="34" charset="-122"/>
                <a:ea typeface="微软雅黑" panose="020B0503020204020204" pitchFamily="34" charset="-122"/>
              </a:rPr>
              <a:t>18</a:t>
            </a:r>
            <a:r>
              <a:rPr lang="zh-CN" altLang="en-US" sz="1500" dirty="0" smtClean="0">
                <a:solidFill>
                  <a:srgbClr val="FF0000"/>
                </a:solidFill>
                <a:latin typeface="微软雅黑" panose="020B0503020204020204" pitchFamily="34" charset="-122"/>
                <a:ea typeface="微软雅黑" panose="020B0503020204020204" pitchFamily="34" charset="-122"/>
              </a:rPr>
              <a:t>日</a:t>
            </a:r>
            <a:endParaRPr lang="zh-CN" altLang="en-US" sz="1500" dirty="0">
              <a:solidFill>
                <a:srgbClr val="FF0000"/>
              </a:solidFill>
              <a:latin typeface="微软雅黑" panose="020B0503020204020204" pitchFamily="34" charset="-122"/>
              <a:ea typeface="微软雅黑" panose="020B0503020204020204" pitchFamily="34" charset="-122"/>
            </a:endParaRPr>
          </a:p>
        </p:txBody>
      </p:sp>
      <p:sp>
        <p:nvSpPr>
          <p:cNvPr id="50" name="矩形: 圆角 26">
            <a:extLst>
              <a:ext uri="{FF2B5EF4-FFF2-40B4-BE49-F238E27FC236}">
                <a16:creationId xmlns="" xmlns:a16="http://schemas.microsoft.com/office/drawing/2014/main" id="{F0C17758-E805-47E8-9A0C-50B65B3F8D50}"/>
              </a:ext>
            </a:extLst>
          </p:cNvPr>
          <p:cNvSpPr/>
          <p:nvPr/>
        </p:nvSpPr>
        <p:spPr>
          <a:xfrm>
            <a:off x="3131839" y="2297559"/>
            <a:ext cx="1733929" cy="1312017"/>
          </a:xfrm>
          <a:prstGeom prst="roundRect">
            <a:avLst/>
          </a:prstGeom>
          <a:noFill/>
          <a:ln>
            <a:solidFill>
              <a:srgbClr val="E067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a:extLst>
              <a:ext uri="{FF2B5EF4-FFF2-40B4-BE49-F238E27FC236}">
                <a16:creationId xmlns="" xmlns:a16="http://schemas.microsoft.com/office/drawing/2014/main" id="{CED86E3A-FE5F-491B-959A-DD44CCE8707A}"/>
              </a:ext>
            </a:extLst>
          </p:cNvPr>
          <p:cNvSpPr/>
          <p:nvPr/>
        </p:nvSpPr>
        <p:spPr>
          <a:xfrm rot="16200000">
            <a:off x="4716016" y="3953743"/>
            <a:ext cx="650988" cy="650988"/>
          </a:xfrm>
          <a:prstGeom prst="ellipse">
            <a:avLst/>
          </a:prstGeom>
          <a:solidFill>
            <a:srgbClr val="C00000"/>
          </a:solidFill>
          <a:ln w="38100">
            <a:solidFill>
              <a:schemeClr val="bg1"/>
            </a:solidFill>
          </a:ln>
          <a:effectLst>
            <a:outerShdw blurRad="368300" sx="102000" sy="102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文本框 34">
            <a:extLst>
              <a:ext uri="{FF2B5EF4-FFF2-40B4-BE49-F238E27FC236}">
                <a16:creationId xmlns="" xmlns:a16="http://schemas.microsoft.com/office/drawing/2014/main" id="{A25968E7-EF70-4FCD-8F32-3F70D42008B7}"/>
              </a:ext>
            </a:extLst>
          </p:cNvPr>
          <p:cNvSpPr txBox="1"/>
          <p:nvPr/>
        </p:nvSpPr>
        <p:spPr>
          <a:xfrm>
            <a:off x="4865769" y="4049591"/>
            <a:ext cx="340158" cy="461665"/>
          </a:xfrm>
          <a:prstGeom prst="rect">
            <a:avLst/>
          </a:prstGeom>
          <a:noFill/>
        </p:spPr>
        <p:txBody>
          <a:bodyPr wrap="none" rtlCol="0">
            <a:spAutoFit/>
          </a:bodyPr>
          <a:lstStyle/>
          <a:p>
            <a:pPr algn="ctr"/>
            <a:r>
              <a:rPr lang="en-US" altLang="zh-CN" b="1" dirty="0" smtClean="0">
                <a:solidFill>
                  <a:schemeClr val="bg1"/>
                </a:solidFill>
              </a:rPr>
              <a:t>4</a:t>
            </a:r>
            <a:endParaRPr lang="zh-CN" altLang="en-US" b="1" dirty="0">
              <a:solidFill>
                <a:schemeClr val="bg1"/>
              </a:solidFill>
            </a:endParaRPr>
          </a:p>
        </p:txBody>
      </p:sp>
      <p:sp>
        <p:nvSpPr>
          <p:cNvPr id="58" name="矩形 57">
            <a:extLst>
              <a:ext uri="{FF2B5EF4-FFF2-40B4-BE49-F238E27FC236}">
                <a16:creationId xmlns="" xmlns:a16="http://schemas.microsoft.com/office/drawing/2014/main" id="{1BA747C3-3DE7-4E8E-A1C9-7694ACD21B7C}"/>
              </a:ext>
            </a:extLst>
          </p:cNvPr>
          <p:cNvSpPr/>
          <p:nvPr/>
        </p:nvSpPr>
        <p:spPr>
          <a:xfrm>
            <a:off x="4139952" y="5033863"/>
            <a:ext cx="1716772" cy="1200329"/>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500" dirty="0">
                <a:latin typeface="微软雅黑" panose="020B0503020204020204" pitchFamily="34" charset="-122"/>
                <a:ea typeface="微软雅黑" panose="020B0503020204020204" pitchFamily="34" charset="-122"/>
              </a:rPr>
              <a:t>资格审查组对代表</a:t>
            </a:r>
            <a:r>
              <a:rPr lang="zh-CN" altLang="en-US" sz="1500" dirty="0">
                <a:latin typeface="微软雅黑" panose="020B0503020204020204" pitchFamily="34" charset="-122"/>
                <a:ea typeface="微软雅黑" panose="020B0503020204020204" pitchFamily="34" charset="-122"/>
              </a:rPr>
              <a:t>资格</a:t>
            </a:r>
            <a:r>
              <a:rPr lang="zh-CN" altLang="en-US" sz="1500" dirty="0" smtClean="0">
                <a:latin typeface="微软雅黑" panose="020B0503020204020204" pitchFamily="34" charset="-122"/>
                <a:ea typeface="微软雅黑" panose="020B0503020204020204" pitchFamily="34" charset="-122"/>
              </a:rPr>
              <a:t>、构成</a:t>
            </a:r>
            <a:r>
              <a:rPr lang="zh-CN" altLang="en-US" sz="1500" dirty="0">
                <a:latin typeface="微软雅黑" panose="020B0503020204020204" pitchFamily="34" charset="-122"/>
                <a:ea typeface="微软雅黑" panose="020B0503020204020204" pitchFamily="34" charset="-122"/>
              </a:rPr>
              <a:t>和选举方式进行</a:t>
            </a:r>
            <a:r>
              <a:rPr lang="zh-CN" altLang="en-US" sz="1500" dirty="0" smtClean="0">
                <a:latin typeface="微软雅黑" panose="020B0503020204020204" pitchFamily="34" charset="-122"/>
                <a:ea typeface="微软雅黑" panose="020B0503020204020204" pitchFamily="34" charset="-122"/>
              </a:rPr>
              <a:t>审查</a:t>
            </a:r>
            <a:endParaRPr lang="en-US" altLang="zh-CN" sz="1500" dirty="0" smtClean="0">
              <a:latin typeface="微软雅黑" panose="020B0503020204020204" pitchFamily="34" charset="-122"/>
              <a:ea typeface="微软雅黑" panose="020B0503020204020204" pitchFamily="34" charset="-122"/>
            </a:endParaRPr>
          </a:p>
          <a:p>
            <a:pPr algn="ctr">
              <a:lnSpc>
                <a:spcPct val="120000"/>
              </a:lnSpc>
            </a:pPr>
            <a:r>
              <a:rPr lang="en-US" altLang="zh-CN" sz="1500" dirty="0" smtClean="0">
                <a:solidFill>
                  <a:srgbClr val="FF0000"/>
                </a:solidFill>
                <a:latin typeface="微软雅黑" panose="020B0503020204020204" pitchFamily="34" charset="-122"/>
                <a:ea typeface="微软雅黑" panose="020B0503020204020204" pitchFamily="34" charset="-122"/>
              </a:rPr>
              <a:t>10</a:t>
            </a:r>
            <a:r>
              <a:rPr lang="zh-CN" altLang="en-US" sz="1500" dirty="0" smtClean="0">
                <a:solidFill>
                  <a:srgbClr val="FF0000"/>
                </a:solidFill>
                <a:latin typeface="微软雅黑" panose="020B0503020204020204" pitchFamily="34" charset="-122"/>
                <a:ea typeface="微软雅黑" panose="020B0503020204020204" pitchFamily="34" charset="-122"/>
              </a:rPr>
              <a:t>月</a:t>
            </a:r>
            <a:r>
              <a:rPr lang="en-US" altLang="zh-CN" sz="1500" dirty="0" smtClean="0">
                <a:solidFill>
                  <a:srgbClr val="FF0000"/>
                </a:solidFill>
                <a:latin typeface="微软雅黑" panose="020B0503020204020204" pitchFamily="34" charset="-122"/>
                <a:ea typeface="微软雅黑" panose="020B0503020204020204" pitchFamily="34" charset="-122"/>
              </a:rPr>
              <a:t>19</a:t>
            </a:r>
            <a:r>
              <a:rPr lang="zh-CN" altLang="en-US" sz="1500" dirty="0" smtClean="0">
                <a:solidFill>
                  <a:srgbClr val="FF0000"/>
                </a:solidFill>
                <a:latin typeface="微软雅黑" panose="020B0503020204020204" pitchFamily="34" charset="-122"/>
                <a:ea typeface="微软雅黑" panose="020B0503020204020204" pitchFamily="34" charset="-122"/>
              </a:rPr>
              <a:t>日</a:t>
            </a:r>
            <a:endParaRPr lang="zh-CN" altLang="en-US" sz="1500" dirty="0">
              <a:solidFill>
                <a:srgbClr val="FF0000"/>
              </a:solidFill>
              <a:latin typeface="微软雅黑" panose="020B0503020204020204" pitchFamily="34" charset="-122"/>
              <a:ea typeface="微软雅黑" panose="020B0503020204020204" pitchFamily="34" charset="-122"/>
            </a:endParaRPr>
          </a:p>
        </p:txBody>
      </p:sp>
      <p:sp>
        <p:nvSpPr>
          <p:cNvPr id="59" name="矩形: 圆角 26">
            <a:extLst>
              <a:ext uri="{FF2B5EF4-FFF2-40B4-BE49-F238E27FC236}">
                <a16:creationId xmlns="" xmlns:a16="http://schemas.microsoft.com/office/drawing/2014/main" id="{F0C17758-E805-47E8-9A0C-50B65B3F8D50}"/>
              </a:ext>
            </a:extLst>
          </p:cNvPr>
          <p:cNvSpPr/>
          <p:nvPr/>
        </p:nvSpPr>
        <p:spPr>
          <a:xfrm>
            <a:off x="4211960" y="4961855"/>
            <a:ext cx="1601137" cy="1337266"/>
          </a:xfrm>
          <a:prstGeom prst="roundRect">
            <a:avLst/>
          </a:prstGeom>
          <a:noFill/>
          <a:ln>
            <a:solidFill>
              <a:srgbClr val="E067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等腰三角形 59">
            <a:extLst>
              <a:ext uri="{FF2B5EF4-FFF2-40B4-BE49-F238E27FC236}">
                <a16:creationId xmlns="" xmlns:a16="http://schemas.microsoft.com/office/drawing/2014/main" id="{8714438F-3D29-4367-8163-CA51E163DCA8}"/>
              </a:ext>
            </a:extLst>
          </p:cNvPr>
          <p:cNvSpPr/>
          <p:nvPr/>
        </p:nvSpPr>
        <p:spPr>
          <a:xfrm flipV="1">
            <a:off x="5004048" y="4745831"/>
            <a:ext cx="132588" cy="1143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a:extLst>
              <a:ext uri="{FF2B5EF4-FFF2-40B4-BE49-F238E27FC236}">
                <a16:creationId xmlns="" xmlns:a16="http://schemas.microsoft.com/office/drawing/2014/main" id="{1BA747C3-3DE7-4E8E-A1C9-7694ACD21B7C}"/>
              </a:ext>
            </a:extLst>
          </p:cNvPr>
          <p:cNvSpPr/>
          <p:nvPr/>
        </p:nvSpPr>
        <p:spPr>
          <a:xfrm>
            <a:off x="5341207" y="2297559"/>
            <a:ext cx="1725371" cy="1200329"/>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500" dirty="0">
                <a:latin typeface="微软雅黑" panose="020B0503020204020204" pitchFamily="34" charset="-122"/>
                <a:ea typeface="微软雅黑" panose="020B0503020204020204" pitchFamily="34" charset="-122"/>
              </a:rPr>
              <a:t>正式</a:t>
            </a:r>
            <a:r>
              <a:rPr lang="zh-CN" altLang="en-US" sz="1500" dirty="0" smtClean="0">
                <a:latin typeface="微软雅黑" panose="020B0503020204020204" pitchFamily="34" charset="-122"/>
                <a:ea typeface="微软雅黑" panose="020B0503020204020204" pitchFamily="34" charset="-122"/>
              </a:rPr>
              <a:t>代表</a:t>
            </a:r>
            <a:endParaRPr lang="en-US" altLang="zh-CN" sz="1500" dirty="0" smtClean="0">
              <a:latin typeface="微软雅黑" panose="020B0503020204020204" pitchFamily="34" charset="-122"/>
              <a:ea typeface="微软雅黑" panose="020B0503020204020204" pitchFamily="34" charset="-122"/>
            </a:endParaRPr>
          </a:p>
          <a:p>
            <a:pPr algn="ctr">
              <a:lnSpc>
                <a:spcPct val="120000"/>
              </a:lnSpc>
            </a:pPr>
            <a:r>
              <a:rPr lang="zh-CN" altLang="en-US" sz="1500" dirty="0" smtClean="0">
                <a:latin typeface="微软雅黑" panose="020B0503020204020204" pitchFamily="34" charset="-122"/>
                <a:ea typeface="微软雅黑" panose="020B0503020204020204" pitchFamily="34" charset="-122"/>
              </a:rPr>
              <a:t>名单</a:t>
            </a:r>
            <a:r>
              <a:rPr lang="zh-CN" altLang="en-US" sz="1500" dirty="0">
                <a:latin typeface="微软雅黑" panose="020B0503020204020204" pitchFamily="34" charset="-122"/>
                <a:ea typeface="微软雅黑" panose="020B0503020204020204" pitchFamily="34" charset="-122"/>
              </a:rPr>
              <a:t>公</a:t>
            </a:r>
            <a:r>
              <a:rPr lang="zh-CN" altLang="en-US" sz="1500" dirty="0" smtClean="0">
                <a:latin typeface="微软雅黑" panose="020B0503020204020204" pitchFamily="34" charset="-122"/>
                <a:ea typeface="微软雅黑" panose="020B0503020204020204" pitchFamily="34" charset="-122"/>
              </a:rPr>
              <a:t>示</a:t>
            </a:r>
            <a:endParaRPr lang="en-US" altLang="zh-CN" sz="1500" dirty="0">
              <a:solidFill>
                <a:srgbClr val="FF0000"/>
              </a:solidFill>
              <a:latin typeface="微软雅黑" panose="020B0503020204020204" pitchFamily="34" charset="-122"/>
              <a:ea typeface="微软雅黑" panose="020B0503020204020204" pitchFamily="34" charset="-122"/>
            </a:endParaRPr>
          </a:p>
          <a:p>
            <a:pPr algn="ctr">
              <a:lnSpc>
                <a:spcPct val="120000"/>
              </a:lnSpc>
            </a:pPr>
            <a:r>
              <a:rPr lang="en-US" altLang="zh-CN" sz="1500" dirty="0" smtClean="0">
                <a:solidFill>
                  <a:srgbClr val="FF0000"/>
                </a:solidFill>
                <a:latin typeface="微软雅黑" panose="020B0503020204020204" pitchFamily="34" charset="-122"/>
                <a:ea typeface="微软雅黑" panose="020B0503020204020204" pitchFamily="34" charset="-122"/>
              </a:rPr>
              <a:t>10</a:t>
            </a:r>
            <a:r>
              <a:rPr lang="zh-CN" altLang="en-US" sz="1500" dirty="0" smtClean="0">
                <a:solidFill>
                  <a:srgbClr val="FF0000"/>
                </a:solidFill>
                <a:latin typeface="微软雅黑" panose="020B0503020204020204" pitchFamily="34" charset="-122"/>
                <a:ea typeface="微软雅黑" panose="020B0503020204020204" pitchFamily="34" charset="-122"/>
              </a:rPr>
              <a:t>月</a:t>
            </a:r>
            <a:r>
              <a:rPr lang="en-US" altLang="zh-CN" sz="1500" dirty="0" smtClean="0">
                <a:solidFill>
                  <a:srgbClr val="FF0000"/>
                </a:solidFill>
                <a:latin typeface="微软雅黑" panose="020B0503020204020204" pitchFamily="34" charset="-122"/>
                <a:ea typeface="微软雅黑" panose="020B0503020204020204" pitchFamily="34" charset="-122"/>
              </a:rPr>
              <a:t>22</a:t>
            </a:r>
            <a:r>
              <a:rPr lang="zh-CN" altLang="en-US" sz="1500" dirty="0" smtClean="0">
                <a:solidFill>
                  <a:srgbClr val="FF0000"/>
                </a:solidFill>
                <a:latin typeface="微软雅黑" panose="020B0503020204020204" pitchFamily="34" charset="-122"/>
                <a:ea typeface="微软雅黑" panose="020B0503020204020204" pitchFamily="34" charset="-122"/>
              </a:rPr>
              <a:t>日</a:t>
            </a:r>
            <a:r>
              <a:rPr lang="en-US" altLang="zh-CN" sz="1500" dirty="0" smtClean="0">
                <a:solidFill>
                  <a:srgbClr val="FF0000"/>
                </a:solidFill>
                <a:latin typeface="微软雅黑" panose="020B0503020204020204" pitchFamily="34" charset="-122"/>
                <a:ea typeface="微软雅黑" panose="020B0503020204020204" pitchFamily="34" charset="-122"/>
              </a:rPr>
              <a:t>-</a:t>
            </a:r>
          </a:p>
          <a:p>
            <a:pPr algn="ctr">
              <a:lnSpc>
                <a:spcPct val="120000"/>
              </a:lnSpc>
            </a:pPr>
            <a:r>
              <a:rPr lang="en-US" altLang="zh-CN" sz="1500" dirty="0" smtClean="0">
                <a:solidFill>
                  <a:srgbClr val="FF0000"/>
                </a:solidFill>
                <a:latin typeface="微软雅黑" panose="020B0503020204020204" pitchFamily="34" charset="-122"/>
                <a:ea typeface="微软雅黑" panose="020B0503020204020204" pitchFamily="34" charset="-122"/>
              </a:rPr>
              <a:t>10</a:t>
            </a:r>
            <a:r>
              <a:rPr lang="zh-CN" altLang="en-US" sz="1500" dirty="0" smtClean="0">
                <a:solidFill>
                  <a:srgbClr val="FF0000"/>
                </a:solidFill>
                <a:latin typeface="微软雅黑" panose="020B0503020204020204" pitchFamily="34" charset="-122"/>
                <a:ea typeface="微软雅黑" panose="020B0503020204020204" pitchFamily="34" charset="-122"/>
              </a:rPr>
              <a:t>月</a:t>
            </a:r>
            <a:r>
              <a:rPr lang="en-US" altLang="zh-CN" sz="1500" dirty="0" smtClean="0">
                <a:solidFill>
                  <a:srgbClr val="FF0000"/>
                </a:solidFill>
                <a:latin typeface="微软雅黑" panose="020B0503020204020204" pitchFamily="34" charset="-122"/>
                <a:ea typeface="微软雅黑" panose="020B0503020204020204" pitchFamily="34" charset="-122"/>
              </a:rPr>
              <a:t>26</a:t>
            </a:r>
            <a:r>
              <a:rPr lang="zh-CN" altLang="en-US" sz="1500" dirty="0" smtClean="0">
                <a:solidFill>
                  <a:srgbClr val="FF0000"/>
                </a:solidFill>
                <a:latin typeface="微软雅黑" panose="020B0503020204020204" pitchFamily="34" charset="-122"/>
                <a:ea typeface="微软雅黑" panose="020B0503020204020204" pitchFamily="34" charset="-122"/>
              </a:rPr>
              <a:t>日</a:t>
            </a:r>
            <a:endParaRPr lang="zh-CN" altLang="en-US" sz="1500" dirty="0">
              <a:solidFill>
                <a:srgbClr val="FF0000"/>
              </a:solidFill>
              <a:latin typeface="微软雅黑" panose="020B0503020204020204" pitchFamily="34" charset="-122"/>
              <a:ea typeface="微软雅黑" panose="020B0503020204020204" pitchFamily="34" charset="-122"/>
            </a:endParaRPr>
          </a:p>
        </p:txBody>
      </p:sp>
      <p:sp>
        <p:nvSpPr>
          <p:cNvPr id="62" name="矩形: 圆角 26">
            <a:extLst>
              <a:ext uri="{FF2B5EF4-FFF2-40B4-BE49-F238E27FC236}">
                <a16:creationId xmlns="" xmlns:a16="http://schemas.microsoft.com/office/drawing/2014/main" id="{F0C17758-E805-47E8-9A0C-50B65B3F8D50}"/>
              </a:ext>
            </a:extLst>
          </p:cNvPr>
          <p:cNvSpPr/>
          <p:nvPr/>
        </p:nvSpPr>
        <p:spPr>
          <a:xfrm>
            <a:off x="5394341" y="2297559"/>
            <a:ext cx="1672237" cy="1312017"/>
          </a:xfrm>
          <a:prstGeom prst="roundRect">
            <a:avLst/>
          </a:prstGeom>
          <a:noFill/>
          <a:ln>
            <a:solidFill>
              <a:srgbClr val="E067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62">
            <a:extLst>
              <a:ext uri="{FF2B5EF4-FFF2-40B4-BE49-F238E27FC236}">
                <a16:creationId xmlns="" xmlns:a16="http://schemas.microsoft.com/office/drawing/2014/main" id="{30E7F3BC-5B32-4087-9AED-8D05D5601A2D}"/>
              </a:ext>
            </a:extLst>
          </p:cNvPr>
          <p:cNvSpPr/>
          <p:nvPr/>
        </p:nvSpPr>
        <p:spPr>
          <a:xfrm>
            <a:off x="6141902" y="3695427"/>
            <a:ext cx="132588" cy="1143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 xmlns:a16="http://schemas.microsoft.com/office/drawing/2014/main" id="{13F9E649-DBEE-451E-B763-E7A6F28CD55C}"/>
              </a:ext>
            </a:extLst>
          </p:cNvPr>
          <p:cNvSpPr/>
          <p:nvPr/>
        </p:nvSpPr>
        <p:spPr>
          <a:xfrm rot="16200000">
            <a:off x="7020272" y="3953744"/>
            <a:ext cx="650988" cy="650988"/>
          </a:xfrm>
          <a:prstGeom prst="ellipse">
            <a:avLst/>
          </a:prstGeom>
          <a:solidFill>
            <a:srgbClr val="C00000"/>
          </a:solidFill>
          <a:ln w="38100">
            <a:solidFill>
              <a:schemeClr val="bg1"/>
            </a:solidFill>
          </a:ln>
          <a:effectLst>
            <a:outerShdw blurRad="368300" sx="102000" sy="102000" algn="c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5" name="文本框 35">
            <a:extLst>
              <a:ext uri="{FF2B5EF4-FFF2-40B4-BE49-F238E27FC236}">
                <a16:creationId xmlns="" xmlns:a16="http://schemas.microsoft.com/office/drawing/2014/main" id="{69BE8801-6CAA-4A8E-8962-030F816C31F1}"/>
              </a:ext>
            </a:extLst>
          </p:cNvPr>
          <p:cNvSpPr txBox="1"/>
          <p:nvPr/>
        </p:nvSpPr>
        <p:spPr>
          <a:xfrm>
            <a:off x="7164288" y="4049592"/>
            <a:ext cx="340158" cy="461665"/>
          </a:xfrm>
          <a:prstGeom prst="rect">
            <a:avLst/>
          </a:prstGeom>
          <a:noFill/>
        </p:spPr>
        <p:txBody>
          <a:bodyPr wrap="none" rtlCol="0">
            <a:spAutoFit/>
          </a:bodyPr>
          <a:lstStyle/>
          <a:p>
            <a:pPr algn="ctr"/>
            <a:r>
              <a:rPr lang="en-US" altLang="zh-CN" b="1" dirty="0" smtClean="0">
                <a:solidFill>
                  <a:schemeClr val="bg1"/>
                </a:solidFill>
              </a:rPr>
              <a:t>6</a:t>
            </a:r>
            <a:endParaRPr lang="zh-CN" altLang="en-US" b="1" dirty="0">
              <a:solidFill>
                <a:schemeClr val="bg1"/>
              </a:solidFill>
            </a:endParaRPr>
          </a:p>
        </p:txBody>
      </p:sp>
      <p:sp>
        <p:nvSpPr>
          <p:cNvPr id="70" name="等腰三角形 69">
            <a:extLst>
              <a:ext uri="{FF2B5EF4-FFF2-40B4-BE49-F238E27FC236}">
                <a16:creationId xmlns="" xmlns:a16="http://schemas.microsoft.com/office/drawing/2014/main" id="{8714438F-3D29-4367-8163-CA51E163DCA8}"/>
              </a:ext>
            </a:extLst>
          </p:cNvPr>
          <p:cNvSpPr/>
          <p:nvPr/>
        </p:nvSpPr>
        <p:spPr>
          <a:xfrm flipV="1">
            <a:off x="7308304" y="4745831"/>
            <a:ext cx="132588" cy="1143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圆角 26">
            <a:extLst>
              <a:ext uri="{FF2B5EF4-FFF2-40B4-BE49-F238E27FC236}">
                <a16:creationId xmlns="" xmlns:a16="http://schemas.microsoft.com/office/drawing/2014/main" id="{F0C17758-E805-47E8-9A0C-50B65B3F8D50}"/>
              </a:ext>
            </a:extLst>
          </p:cNvPr>
          <p:cNvSpPr/>
          <p:nvPr/>
        </p:nvSpPr>
        <p:spPr>
          <a:xfrm>
            <a:off x="6660232" y="4961855"/>
            <a:ext cx="1440160" cy="1337266"/>
          </a:xfrm>
          <a:prstGeom prst="roundRect">
            <a:avLst/>
          </a:prstGeom>
          <a:noFill/>
          <a:ln>
            <a:solidFill>
              <a:srgbClr val="E067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a:extLst>
              <a:ext uri="{FF2B5EF4-FFF2-40B4-BE49-F238E27FC236}">
                <a16:creationId xmlns="" xmlns:a16="http://schemas.microsoft.com/office/drawing/2014/main" id="{1BA747C3-3DE7-4E8E-A1C9-7694ACD21B7C}"/>
              </a:ext>
            </a:extLst>
          </p:cNvPr>
          <p:cNvSpPr/>
          <p:nvPr/>
        </p:nvSpPr>
        <p:spPr>
          <a:xfrm>
            <a:off x="6660232" y="5033863"/>
            <a:ext cx="1512168" cy="1200329"/>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500" b="1" dirty="0">
                <a:solidFill>
                  <a:srgbClr val="FF0000"/>
                </a:solidFill>
                <a:latin typeface="微软雅黑" panose="020B0503020204020204" pitchFamily="34" charset="-122"/>
                <a:ea typeface="微软雅黑" panose="020B0503020204020204" pitchFamily="34" charset="-122"/>
              </a:rPr>
              <a:t>二</a:t>
            </a:r>
            <a:r>
              <a:rPr lang="zh-CN" altLang="en-US" sz="1500" b="1" dirty="0" smtClean="0">
                <a:solidFill>
                  <a:srgbClr val="FF0000"/>
                </a:solidFill>
                <a:latin typeface="微软雅黑" panose="020B0503020204020204" pitchFamily="34" charset="-122"/>
                <a:ea typeface="微软雅黑" panose="020B0503020204020204" pitchFamily="34" charset="-122"/>
              </a:rPr>
              <a:t>下</a:t>
            </a:r>
            <a:r>
              <a:rPr lang="zh-CN" altLang="en-US" sz="1500" dirty="0" smtClean="0">
                <a:latin typeface="微软雅黑" panose="020B0503020204020204" pitchFamily="34" charset="-122"/>
                <a:ea typeface="微软雅黑" panose="020B0503020204020204" pitchFamily="34" charset="-122"/>
              </a:rPr>
              <a:t>：正式代名单下发各部门工会</a:t>
            </a:r>
            <a:endParaRPr lang="en-US" altLang="zh-CN" sz="1500" dirty="0" smtClean="0">
              <a:latin typeface="微软雅黑" panose="020B0503020204020204" pitchFamily="34" charset="-122"/>
              <a:ea typeface="微软雅黑" panose="020B0503020204020204" pitchFamily="34" charset="-122"/>
            </a:endParaRPr>
          </a:p>
          <a:p>
            <a:pPr algn="ctr">
              <a:lnSpc>
                <a:spcPct val="120000"/>
              </a:lnSpc>
            </a:pPr>
            <a:r>
              <a:rPr lang="en-US" altLang="zh-CN" sz="1500" dirty="0" smtClean="0">
                <a:solidFill>
                  <a:srgbClr val="FF0000"/>
                </a:solidFill>
                <a:latin typeface="微软雅黑" panose="020B0503020204020204" pitchFamily="34" charset="-122"/>
                <a:ea typeface="微软雅黑" panose="020B0503020204020204" pitchFamily="34" charset="-122"/>
              </a:rPr>
              <a:t>10</a:t>
            </a:r>
            <a:r>
              <a:rPr lang="zh-CN" altLang="en-US" sz="1500" dirty="0" smtClean="0">
                <a:solidFill>
                  <a:srgbClr val="FF0000"/>
                </a:solidFill>
                <a:latin typeface="微软雅黑" panose="020B0503020204020204" pitchFamily="34" charset="-122"/>
                <a:ea typeface="微软雅黑" panose="020B0503020204020204" pitchFamily="34" charset="-122"/>
              </a:rPr>
              <a:t>月</a:t>
            </a:r>
            <a:r>
              <a:rPr lang="en-US" altLang="zh-CN" sz="1500" dirty="0" smtClean="0">
                <a:solidFill>
                  <a:srgbClr val="FF0000"/>
                </a:solidFill>
                <a:latin typeface="微软雅黑" panose="020B0503020204020204" pitchFamily="34" charset="-122"/>
                <a:ea typeface="微软雅黑" panose="020B0503020204020204" pitchFamily="34" charset="-122"/>
              </a:rPr>
              <a:t>26</a:t>
            </a:r>
            <a:r>
              <a:rPr lang="zh-CN" altLang="en-US" sz="1500" dirty="0" smtClean="0">
                <a:solidFill>
                  <a:srgbClr val="FF0000"/>
                </a:solidFill>
                <a:latin typeface="微软雅黑" panose="020B0503020204020204" pitchFamily="34" charset="-122"/>
                <a:ea typeface="微软雅黑" panose="020B0503020204020204" pitchFamily="34" charset="-122"/>
              </a:rPr>
              <a:t>日</a:t>
            </a:r>
            <a:endParaRPr lang="zh-CN" altLang="en-US" sz="1500" dirty="0">
              <a:solidFill>
                <a:srgbClr val="FF0000"/>
              </a:solidFill>
              <a:latin typeface="微软雅黑" panose="020B0503020204020204" pitchFamily="34" charset="-122"/>
              <a:ea typeface="微软雅黑" panose="020B0503020204020204" pitchFamily="34" charset="-122"/>
            </a:endParaRPr>
          </a:p>
        </p:txBody>
      </p:sp>
      <p:sp>
        <p:nvSpPr>
          <p:cNvPr id="75" name="Rectangle 42"/>
          <p:cNvSpPr/>
          <p:nvPr/>
        </p:nvSpPr>
        <p:spPr bwMode="auto">
          <a:xfrm>
            <a:off x="521022" y="1320420"/>
            <a:ext cx="3806638" cy="596762"/>
          </a:xfrm>
          <a:prstGeom prst="rect">
            <a:avLst/>
          </a:prstGeom>
          <a:solidFill>
            <a:srgbClr val="C00000"/>
          </a:solidFill>
          <a:ln w="38100" cap="flat" cmpd="sng" algn="ctr">
            <a:noFill/>
            <a:prstDash val="solid"/>
            <a:headEnd type="none" w="med" len="med"/>
            <a:tailEnd type="none" w="med" len="med"/>
          </a:ln>
          <a:effectLst/>
        </p:spPr>
        <p:txBody>
          <a:bodyPr vert="horz" wrap="square" lIns="76800" tIns="76800" rIns="76800" bIns="76800" numCol="1" rtlCol="0" anchor="t" anchorCtr="0" compatLnSpc="1"/>
          <a:lstStyle/>
          <a:p>
            <a:pPr algn="ctr" defTabSz="783031" fontAlgn="base">
              <a:lnSpc>
                <a:spcPct val="130000"/>
              </a:lnSpc>
              <a:spcBef>
                <a:spcPct val="0"/>
              </a:spcBef>
              <a:spcAft>
                <a:spcPct val="0"/>
              </a:spcAft>
              <a:defRPr/>
            </a:pPr>
            <a:endParaRPr lang="en-US" sz="2600" b="1" kern="0" spc="-34" dirty="0">
              <a:gradFill>
                <a:gsLst>
                  <a:gs pos="0">
                    <a:srgbClr val="FFFFFF"/>
                  </a:gs>
                  <a:gs pos="100000">
                    <a:srgbClr val="FFFFFF"/>
                  </a:gs>
                </a:gsLst>
                <a:lin ang="5400000" scaled="0"/>
              </a:gradFill>
              <a:latin typeface="微软雅黑" panose="020B0503020204020204" pitchFamily="34" charset="-122"/>
            </a:endParaRPr>
          </a:p>
        </p:txBody>
      </p:sp>
      <p:sp>
        <p:nvSpPr>
          <p:cNvPr id="76" name="矩形 75"/>
          <p:cNvSpPr/>
          <p:nvPr/>
        </p:nvSpPr>
        <p:spPr>
          <a:xfrm>
            <a:off x="629050" y="1369483"/>
            <a:ext cx="3311188" cy="385327"/>
          </a:xfrm>
          <a:prstGeom prst="rect">
            <a:avLst/>
          </a:prstGeom>
        </p:spPr>
        <p:txBody>
          <a:bodyPr wrap="square" lIns="76800" tIns="38400" rIns="76800" bIns="38400">
            <a:spAutoFit/>
          </a:bodyPr>
          <a:lstStyle/>
          <a:p>
            <a:pPr algn="dist" defTabSz="783031" fontAlgn="base">
              <a:spcBef>
                <a:spcPct val="0"/>
              </a:spcBef>
              <a:spcAft>
                <a:spcPct val="0"/>
              </a:spcAft>
              <a:defRPr/>
            </a:pPr>
            <a:r>
              <a:rPr lang="en-US" altLang="zh-CN"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b="1" kern="0" spc="-34"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、选举</a:t>
            </a:r>
            <a:r>
              <a:rPr lang="zh-CN" altLang="en-US"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程序及时间安排</a:t>
            </a:r>
          </a:p>
        </p:txBody>
      </p:sp>
    </p:spTree>
    <p:extLst>
      <p:ext uri="{BB962C8B-B14F-4D97-AF65-F5344CB8AC3E}">
        <p14:creationId xmlns:p14="http://schemas.microsoft.com/office/powerpoint/2010/main" val="2891491823"/>
      </p:ext>
    </p:extLst>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1196</TotalTime>
  <Words>1308</Words>
  <Application>Microsoft Office PowerPoint</Application>
  <PresentationFormat>全屏显示(4:3)</PresentationFormat>
  <Paragraphs>303</Paragraphs>
  <Slides>11</Slides>
  <Notes>3</Notes>
  <HiddenSlides>0</HiddenSlides>
  <MMClips>0</MMClips>
  <ScaleCrop>false</ScaleCrop>
  <HeadingPairs>
    <vt:vector size="4" baseType="variant">
      <vt:variant>
        <vt:lpstr>主题</vt:lpstr>
      </vt:variant>
      <vt:variant>
        <vt:i4>1</vt:i4>
      </vt:variant>
      <vt:variant>
        <vt:lpstr>幻灯片标题</vt:lpstr>
      </vt:variant>
      <vt:variant>
        <vt:i4>11</vt:i4>
      </vt:variant>
    </vt:vector>
  </HeadingPairs>
  <TitlesOfParts>
    <vt:vector size="12"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蔡宏雁</dc:creator>
  <cp:lastModifiedBy>USER</cp:lastModifiedBy>
  <cp:revision>1052</cp:revision>
  <dcterms:created xsi:type="dcterms:W3CDTF">2013-10-09T05:45:00Z</dcterms:created>
  <dcterms:modified xsi:type="dcterms:W3CDTF">2018-09-30T02:58:05Z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