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handoutMasterIdLst>
    <p:handoutMasterId r:id="rId12"/>
  </p:handoutMasterIdLst>
  <p:sldIdLst>
    <p:sldId id="768" r:id="rId2"/>
    <p:sldId id="770" r:id="rId3"/>
    <p:sldId id="1021" r:id="rId4"/>
    <p:sldId id="1022" r:id="rId5"/>
    <p:sldId id="1038" r:id="rId6"/>
    <p:sldId id="1037" r:id="rId7"/>
    <p:sldId id="1039" r:id="rId8"/>
    <p:sldId id="1034" r:id="rId9"/>
    <p:sldId id="1035" r:id="rId10"/>
  </p:sldIdLst>
  <p:sldSz cx="9144000" cy="6858000" type="screen4x3"/>
  <p:notesSz cx="6858000" cy="9144000"/>
  <p:defaultText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12FB9"/>
    <a:srgbClr val="000000"/>
    <a:srgbClr val="2446A4"/>
    <a:srgbClr val="F78279"/>
    <a:srgbClr val="1C3680"/>
    <a:srgbClr val="1627C4"/>
    <a:srgbClr val="D4CAB6"/>
    <a:srgbClr val="A58F63"/>
    <a:srgbClr val="C3B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36" autoAdjust="0"/>
  </p:normalViewPr>
  <p:slideViewPr>
    <p:cSldViewPr>
      <p:cViewPr>
        <p:scale>
          <a:sx n="73" d="100"/>
          <a:sy n="73" d="100"/>
        </p:scale>
        <p:origin x="-1296" y="72"/>
      </p:cViewPr>
      <p:guideLst>
        <p:guide orient="horz" pos="1162"/>
        <p:guide pos="634"/>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66" d="100"/>
          <a:sy n="66" d="100"/>
        </p:scale>
        <p:origin x="-3187" y="-82"/>
      </p:cViewPr>
      <p:guideLst>
        <p:guide orient="horz" pos="2928"/>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BFDD22-A76F-4A21-BD84-1BCB6637F47E}" type="datetimeFigureOut">
              <a:rPr lang="zh-CN" altLang="en-US" smtClean="0"/>
              <a:t>2018-9-30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93CAB-F063-42C5-9516-E9CCAA17F292}" type="slidenum">
              <a:rPr lang="zh-CN" altLang="en-US" smtClean="0"/>
              <a:t>‹#›</a:t>
            </a:fld>
            <a:endParaRPr lang="zh-CN" altLang="en-US"/>
          </a:p>
        </p:txBody>
      </p:sp>
    </p:spTree>
    <p:extLst>
      <p:ext uri="{BB962C8B-B14F-4D97-AF65-F5344CB8AC3E}">
        <p14:creationId xmlns:p14="http://schemas.microsoft.com/office/powerpoint/2010/main" val="2593949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70B4F-CF6C-4618-BC6B-457B5F6DCDE2}" type="datetimeFigureOut">
              <a:rPr lang="zh-CN" altLang="en-US" smtClean="0"/>
              <a:t>2018-9-30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FC4EB-292E-42E7-894D-8E1001CE43A1}" type="slidenum">
              <a:rPr lang="zh-CN" altLang="en-US" smtClean="0"/>
              <a:t>‹#›</a:t>
            </a:fld>
            <a:endParaRPr lang="zh-CN" altLang="en-US"/>
          </a:p>
        </p:txBody>
      </p:sp>
    </p:spTree>
    <p:extLst>
      <p:ext uri="{BB962C8B-B14F-4D97-AF65-F5344CB8AC3E}">
        <p14:creationId xmlns:p14="http://schemas.microsoft.com/office/powerpoint/2010/main" val="1117831722"/>
      </p:ext>
    </p:extLst>
  </p:cSld>
  <p:clrMap bg1="lt1" tx1="dk1" bg2="lt2" tx2="dk2" accent1="accent1" accent2="accent2" accent3="accent3" accent4="accent4" accent5="accent5" accent6="accent6" hlink="hlink" folHlink="folHlink"/>
  <p:notesStyle>
    <a:lvl1pPr marL="0" algn="l" defTabSz="1023595" rtl="0" eaLnBrk="1" latinLnBrk="0" hangingPunct="1">
      <a:defRPr sz="1300" kern="1200">
        <a:solidFill>
          <a:schemeClr val="tx1"/>
        </a:solidFill>
        <a:latin typeface="+mn-lt"/>
        <a:ea typeface="+mn-ea"/>
        <a:cs typeface="+mn-cs"/>
      </a:defRPr>
    </a:lvl1pPr>
    <a:lvl2pPr marL="512064" algn="l" defTabSz="1023595" rtl="0" eaLnBrk="1" latinLnBrk="0" hangingPunct="1">
      <a:defRPr sz="1300" kern="1200">
        <a:solidFill>
          <a:schemeClr val="tx1"/>
        </a:solidFill>
        <a:latin typeface="+mn-lt"/>
        <a:ea typeface="+mn-ea"/>
        <a:cs typeface="+mn-cs"/>
      </a:defRPr>
    </a:lvl2pPr>
    <a:lvl3pPr marL="1024128" algn="l" defTabSz="1023595" rtl="0" eaLnBrk="1" latinLnBrk="0" hangingPunct="1">
      <a:defRPr sz="1300" kern="1200">
        <a:solidFill>
          <a:schemeClr val="tx1"/>
        </a:solidFill>
        <a:latin typeface="+mn-lt"/>
        <a:ea typeface="+mn-ea"/>
        <a:cs typeface="+mn-cs"/>
      </a:defRPr>
    </a:lvl3pPr>
    <a:lvl4pPr marL="1536192" algn="l" defTabSz="1023595" rtl="0" eaLnBrk="1" latinLnBrk="0" hangingPunct="1">
      <a:defRPr sz="1300" kern="1200">
        <a:solidFill>
          <a:schemeClr val="tx1"/>
        </a:solidFill>
        <a:latin typeface="+mn-lt"/>
        <a:ea typeface="+mn-ea"/>
        <a:cs typeface="+mn-cs"/>
      </a:defRPr>
    </a:lvl4pPr>
    <a:lvl5pPr marL="2048256" algn="l" defTabSz="1023595" rtl="0" eaLnBrk="1" latinLnBrk="0" hangingPunct="1">
      <a:defRPr sz="1300" kern="1200">
        <a:solidFill>
          <a:schemeClr val="tx1"/>
        </a:solidFill>
        <a:latin typeface="+mn-lt"/>
        <a:ea typeface="+mn-ea"/>
        <a:cs typeface="+mn-cs"/>
      </a:defRPr>
    </a:lvl5pPr>
    <a:lvl6pPr marL="2560320" algn="l" defTabSz="1023595" rtl="0" eaLnBrk="1" latinLnBrk="0" hangingPunct="1">
      <a:defRPr sz="1300" kern="1200">
        <a:solidFill>
          <a:schemeClr val="tx1"/>
        </a:solidFill>
        <a:latin typeface="+mn-lt"/>
        <a:ea typeface="+mn-ea"/>
        <a:cs typeface="+mn-cs"/>
      </a:defRPr>
    </a:lvl6pPr>
    <a:lvl7pPr marL="3072384" algn="l" defTabSz="1023595" rtl="0" eaLnBrk="1" latinLnBrk="0" hangingPunct="1">
      <a:defRPr sz="1300" kern="1200">
        <a:solidFill>
          <a:schemeClr val="tx1"/>
        </a:solidFill>
        <a:latin typeface="+mn-lt"/>
        <a:ea typeface="+mn-ea"/>
        <a:cs typeface="+mn-cs"/>
      </a:defRPr>
    </a:lvl7pPr>
    <a:lvl8pPr marL="3584448" algn="l" defTabSz="1023595" rtl="0" eaLnBrk="1" latinLnBrk="0" hangingPunct="1">
      <a:defRPr sz="1300" kern="1200">
        <a:solidFill>
          <a:schemeClr val="tx1"/>
        </a:solidFill>
        <a:latin typeface="+mn-lt"/>
        <a:ea typeface="+mn-ea"/>
        <a:cs typeface="+mn-cs"/>
      </a:defRPr>
    </a:lvl8pPr>
    <a:lvl9pPr marL="4096512" algn="l" defTabSz="10235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1</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9</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标题 5"/>
          <p:cNvSpPr>
            <a:spLocks noGrp="1"/>
          </p:cNvSpPr>
          <p:nvPr>
            <p:ph type="title"/>
          </p:nvPr>
        </p:nvSpPr>
        <p:spPr>
          <a:xfrm>
            <a:off x="169168" y="174780"/>
            <a:ext cx="3970784" cy="561545"/>
          </a:xfrm>
          <a:prstGeom prst="rect">
            <a:avLst/>
          </a:prstGeom>
        </p:spPr>
        <p:txBody>
          <a:bodyPr lIns="102398" tIns="51199" rIns="102398" bIns="51199"/>
          <a:lstStyle>
            <a:lvl1pPr algn="l">
              <a:defRPr sz="2300" b="0">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lvl1pPr algn="r">
              <a:defRPr sz="1500"/>
            </a:lvl1pPr>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lIns="102398" tIns="51199" rIns="102398" bIns="51199"/>
          <a:lstStyle/>
          <a:p>
            <a:r>
              <a:rPr lang="zh-CN" altLang="en-US"/>
              <a:t>单击此处编辑母版标题样式</a:t>
            </a:r>
          </a:p>
        </p:txBody>
      </p:sp>
      <p:sp>
        <p:nvSpPr>
          <p:cNvPr id="3" name="内容占位符 2"/>
          <p:cNvSpPr>
            <a:spLocks noGrp="1"/>
          </p:cNvSpPr>
          <p:nvPr>
            <p:ph idx="1"/>
          </p:nvPr>
        </p:nvSpPr>
        <p:spPr>
          <a:xfrm>
            <a:off x="457200" y="1600202"/>
            <a:ext cx="8229600" cy="4525963"/>
          </a:xfrm>
          <a:prstGeom prst="rect">
            <a:avLst/>
          </a:prstGeom>
        </p:spPr>
        <p:txBody>
          <a:bodyPr lIns="102398" tIns="51199" rIns="102398" bIns="511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lIns="102398" tIns="51199" rIns="102398" bIns="51199"/>
          <a:lstStyle/>
          <a:p>
            <a:endParaRPr lang="zh-CN" altLang="en-US"/>
          </a:p>
        </p:txBody>
      </p:sp>
      <p:sp>
        <p:nvSpPr>
          <p:cNvPr id="5" name="页脚占位符 4"/>
          <p:cNvSpPr>
            <a:spLocks noGrp="1"/>
          </p:cNvSpPr>
          <p:nvPr>
            <p:ph type="ftr" sz="quarter" idx="11"/>
          </p:nvPr>
        </p:nvSpPr>
        <p:spPr>
          <a:xfrm>
            <a:off x="3124203" y="6356350"/>
            <a:ext cx="2895600" cy="365125"/>
          </a:xfrm>
          <a:prstGeom prst="rect">
            <a:avLst/>
          </a:prstGeom>
        </p:spPr>
        <p:txBody>
          <a:bodyPr lIns="102398" tIns="51199" rIns="102398" bIns="51199"/>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188" y="6356056"/>
            <a:ext cx="2133545" cy="366696"/>
          </a:xfrm>
        </p:spPr>
        <p:txBody>
          <a:bodyPr lIns="76800" tIns="38400" rIns="76800" bIns="38400"/>
          <a:lstStyle/>
          <a:p>
            <a:pPr defTabSz="767563">
              <a:defRPr/>
            </a:pPr>
            <a:endParaRPr lang="zh-CN" altLang="en-US" sz="1000" noProof="1">
              <a:solidFill>
                <a:schemeClr val="tx1">
                  <a:tint val="75000"/>
                </a:schemeClr>
              </a:solidFill>
            </a:endParaRPr>
          </a:p>
        </p:txBody>
      </p:sp>
      <p:sp>
        <p:nvSpPr>
          <p:cNvPr id="3" name="页脚占位符 2"/>
          <p:cNvSpPr>
            <a:spLocks noGrp="1"/>
          </p:cNvSpPr>
          <p:nvPr>
            <p:ph type="ftr" sz="quarter" idx="11"/>
          </p:nvPr>
        </p:nvSpPr>
        <p:spPr>
          <a:xfrm>
            <a:off x="3124119" y="6356056"/>
            <a:ext cx="2895525" cy="366696"/>
          </a:xfrm>
        </p:spPr>
        <p:txBody>
          <a:bodyPr lIns="76800" tIns="38400" rIns="76800" bIns="38400"/>
          <a:lstStyle/>
          <a:p>
            <a:pPr algn="ctr" defTabSz="767563">
              <a:defRPr/>
            </a:pPr>
            <a:endParaRPr lang="zh-CN" altLang="en-US" sz="1000" noProof="1">
              <a:solidFill>
                <a:schemeClr val="tx1">
                  <a:tint val="75000"/>
                </a:schemeClr>
              </a:solidFill>
            </a:endParaRPr>
          </a:p>
        </p:txBody>
      </p:sp>
      <p:sp>
        <p:nvSpPr>
          <p:cNvPr id="4" name="灯片编号占位符 3"/>
          <p:cNvSpPr>
            <a:spLocks noGrp="1"/>
          </p:cNvSpPr>
          <p:nvPr>
            <p:ph type="sldNum" sz="quarter" idx="12"/>
          </p:nvPr>
        </p:nvSpPr>
        <p:spPr>
          <a:xfrm>
            <a:off x="6553029" y="6356056"/>
            <a:ext cx="2133545" cy="366696"/>
          </a:xfrm>
        </p:spPr>
        <p:txBody>
          <a:bodyPr lIns="76800" tIns="38400" rIns="76800" bIns="38400"/>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Impact" panose="020B0806030902050204" pitchFamily="34" charset="0"/>
            </a:endParaRPr>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188" y="274626"/>
            <a:ext cx="8229386" cy="1142947"/>
          </a:xfrm>
        </p:spPr>
        <p:txBody>
          <a:bodyPr lIns="76800" tIns="38400" rIns="76800" bIns="38400"/>
          <a:lstStyle/>
          <a:p>
            <a:pPr fontAlgn="base"/>
            <a:r>
              <a:rPr lang="zh-CN" altLang="en-US" strike="noStrike" noProof="1"/>
              <a:t>单击此处编辑母版标题样式</a:t>
            </a:r>
          </a:p>
        </p:txBody>
      </p:sp>
      <p:sp>
        <p:nvSpPr>
          <p:cNvPr id="7" name="日期占位符 3"/>
          <p:cNvSpPr>
            <a:spLocks noGrp="1"/>
          </p:cNvSpPr>
          <p:nvPr>
            <p:ph type="dt" sz="half" idx="2"/>
          </p:nvPr>
        </p:nvSpPr>
        <p:spPr>
          <a:xfrm>
            <a:off x="457188" y="6356056"/>
            <a:ext cx="2133545" cy="365108"/>
          </a:xfrm>
          <a:prstGeom prst="rect">
            <a:avLst/>
          </a:prstGeom>
        </p:spPr>
        <p:txBody>
          <a:bodyPr vert="horz" lIns="76800" tIns="38400" rIns="76800" bIns="38400" rtlCol="0" anchor="ctr"/>
          <a:lstStyle>
            <a:lvl1pPr>
              <a:defRPr/>
            </a:lvl1pPr>
          </a:lstStyle>
          <a:p>
            <a:pPr defTabSz="768096">
              <a:spcBef>
                <a:spcPct val="0"/>
              </a:spcBef>
              <a:spcAft>
                <a:spcPct val="0"/>
              </a:spcAft>
              <a:defRPr/>
            </a:pPr>
            <a:endParaRPr lang="zh-CN" altLang="en-US" sz="1300" noProof="1">
              <a:solidFill>
                <a:schemeClr val="tx1">
                  <a:tint val="75000"/>
                </a:schemeClr>
              </a:solidFill>
            </a:endParaRPr>
          </a:p>
        </p:txBody>
      </p:sp>
      <p:sp>
        <p:nvSpPr>
          <p:cNvPr id="8" name="页脚占位符 4"/>
          <p:cNvSpPr>
            <a:spLocks noGrp="1"/>
          </p:cNvSpPr>
          <p:nvPr>
            <p:ph type="ftr" sz="quarter" idx="3"/>
          </p:nvPr>
        </p:nvSpPr>
        <p:spPr>
          <a:xfrm>
            <a:off x="3124119" y="6356056"/>
            <a:ext cx="2895525" cy="365108"/>
          </a:xfrm>
          <a:prstGeom prst="rect">
            <a:avLst/>
          </a:prstGeom>
        </p:spPr>
        <p:txBody>
          <a:bodyPr vert="horz" lIns="76800" tIns="38400" rIns="76800" bIns="38400" rtlCol="0" anchor="ctr"/>
          <a:lstStyle>
            <a:lvl1pPr>
              <a:defRPr/>
            </a:lvl1pPr>
          </a:lstStyle>
          <a:p>
            <a:pPr algn="ctr" defTabSz="768096">
              <a:spcBef>
                <a:spcPct val="0"/>
              </a:spcBef>
              <a:spcAft>
                <a:spcPct val="0"/>
              </a:spcAft>
              <a:defRPr/>
            </a:pPr>
            <a:endParaRPr lang="zh-CN" altLang="en-US" sz="1300" noProof="1">
              <a:solidFill>
                <a:schemeClr val="tx1">
                  <a:tint val="75000"/>
                </a:schemeClr>
              </a:solidFill>
              <a:latin typeface="Impact" panose="020B0806030902050204" pitchFamily="34" charset="0"/>
              <a:ea typeface="微软雅黑" panose="020B0503020204020204" pitchFamily="34" charset="-122"/>
            </a:endParaRPr>
          </a:p>
        </p:txBody>
      </p:sp>
      <p:sp>
        <p:nvSpPr>
          <p:cNvPr id="9" name="灯片编号占位符 5"/>
          <p:cNvSpPr>
            <a:spLocks noGrp="1"/>
          </p:cNvSpPr>
          <p:nvPr>
            <p:ph type="sldNum" sz="quarter" idx="4"/>
          </p:nvPr>
        </p:nvSpPr>
        <p:spPr>
          <a:xfrm>
            <a:off x="6553029" y="6356056"/>
            <a:ext cx="2133545" cy="365108"/>
          </a:xfrm>
          <a:prstGeom prst="rect">
            <a:avLst/>
          </a:prstGeom>
        </p:spPr>
        <p:txBody>
          <a:bodyPr vert="horz" wrap="square" lIns="76800" tIns="38400" rIns="76800" bIns="38400" numCol="1" anchor="ctr" anchorCtr="0" compatLnSpc="1"/>
          <a:lstStyle/>
          <a:p>
            <a:pPr algn="r" fontAlgn="base"/>
            <a:fld id="{9A0DB2DC-4C9A-4742-B13C-FB6460FD3503}" type="slidenum">
              <a:rPr lang="zh-CN" altLang="en-US" strike="noStrike" noProof="1" dirty="0">
                <a:latin typeface="Calibri" panose="020F0502020204030204" charset="0"/>
                <a:ea typeface="宋体" panose="02010600030101010101" pitchFamily="2" charset="-122"/>
                <a:cs typeface="+mn-cs"/>
              </a:rPr>
              <a:t>‹#›</a:t>
            </a:fld>
            <a:endParaRPr lang="zh-CN" altLang="en-US" strike="noStrike" noProof="1">
              <a:latin typeface="Calibri" panose="020F0502020204030204" charset="0"/>
              <a:ea typeface="宋体" panose="02010600030101010101" pitchFamily="2" charset="-122"/>
            </a:endParaRPr>
          </a:p>
        </p:txBody>
      </p:sp>
    </p:spTree>
  </p:cSld>
  <p:clrMapOvr>
    <a:masterClrMapping/>
  </p:clrMapOvr>
  <p:transition spd="slow"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9143761" cy="6857682"/>
          </a:xfrm>
          <a:prstGeom prst="rect">
            <a:avLst/>
          </a:prstGeom>
        </p:spPr>
      </p:pic>
    </p:spTree>
  </p:cSld>
  <p:clrMapOvr>
    <a:masterClrMapping/>
  </p:clrMapOvr>
  <p:transition spd="slow"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ransition spd="slow" advClick="0">
    <p:random/>
  </p:transition>
  <p:hf hdr="0" ftr="0" dt="0"/>
  <p:txStyles>
    <p:titleStyle>
      <a:lvl1pPr algn="ctr" defTabSz="1023595" rtl="0" eaLnBrk="1" latinLnBrk="0" hangingPunct="1">
        <a:spcBef>
          <a:spcPct val="0"/>
        </a:spcBef>
        <a:buNone/>
        <a:defRPr sz="5000" kern="1200">
          <a:solidFill>
            <a:schemeClr val="tx1"/>
          </a:solidFill>
          <a:latin typeface="+mj-lt"/>
          <a:ea typeface="+mj-ea"/>
          <a:cs typeface="+mj-cs"/>
        </a:defRPr>
      </a:lvl1pPr>
    </p:titleStyle>
    <p:bodyStyle>
      <a:lvl1pPr marL="384048" indent="-384048" algn="l" defTabSz="102359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2104" indent="-320040" algn="l" defTabSz="102359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80160" indent="-256032" algn="l" defTabSz="10235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222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4288"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6352"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416"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480"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54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381" y="1171"/>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第六届工会委员会、工会经费审查委员会</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委员候选人推荐工作方案</a:t>
            </a:r>
          </a:p>
        </p:txBody>
      </p:sp>
      <p:pic>
        <p:nvPicPr>
          <p:cNvPr id="1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liangxueyizuo3.png"/>
          <p:cNvPicPr>
            <a:picLocks noChangeAspect="1"/>
          </p:cNvPicPr>
          <p:nvPr/>
        </p:nvPicPr>
        <p:blipFill rotWithShape="1">
          <a:blip r:embed="rId3" cstate="print"/>
          <a:srcRect t="49014" r="6216"/>
          <a:stretch>
            <a:fillRect/>
          </a:stretch>
        </p:blipFill>
        <p:spPr>
          <a:xfrm>
            <a:off x="1" y="4130660"/>
            <a:ext cx="9143761" cy="2560779"/>
          </a:xfrm>
          <a:prstGeom prst="rect">
            <a:avLst/>
          </a:prstGeom>
        </p:spPr>
      </p:pic>
      <p:pic>
        <p:nvPicPr>
          <p:cNvPr id="3" name="图片 2" descr="liangxueyizuo3.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 contrast="30000"/>
                    </a14:imgEffect>
                    <a14:imgEffect>
                      <a14:colorTemperature colorTemp="11500"/>
                    </a14:imgEffect>
                  </a14:imgLayer>
                </a14:imgProps>
              </a:ext>
            </a:extLst>
          </a:blip>
          <a:stretch>
            <a:fillRect/>
          </a:stretch>
        </p:blipFill>
        <p:spPr>
          <a:xfrm>
            <a:off x="1" y="16945"/>
            <a:ext cx="9143761" cy="1616952"/>
          </a:xfrm>
          <a:prstGeom prst="rect">
            <a:avLst/>
          </a:prstGeom>
        </p:spPr>
      </p:pic>
      <p:pic>
        <p:nvPicPr>
          <p:cNvPr id="17" name="图片 16" descr="liangxueyizuo2.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5000"/>
                    </a14:imgEffect>
                    <a14:imgEffect>
                      <a14:colorTemperature colorTemp="11500"/>
                    </a14:imgEffect>
                  </a14:imgLayer>
                </a14:imgProps>
              </a:ext>
            </a:extLst>
          </a:blip>
          <a:stretch>
            <a:fillRect/>
          </a:stretch>
        </p:blipFill>
        <p:spPr>
          <a:xfrm>
            <a:off x="8328395" y="4585735"/>
            <a:ext cx="815367" cy="2270777"/>
          </a:xfrm>
          <a:prstGeom prst="rect">
            <a:avLst/>
          </a:prstGeom>
        </p:spPr>
      </p:pic>
      <p:sp>
        <p:nvSpPr>
          <p:cNvPr id="22" name="矩形 21"/>
          <p:cNvSpPr/>
          <p:nvPr/>
        </p:nvSpPr>
        <p:spPr>
          <a:xfrm>
            <a:off x="935131" y="3362219"/>
            <a:ext cx="1188597" cy="600770"/>
          </a:xfrm>
          <a:prstGeom prst="rect">
            <a:avLst/>
          </a:prstGeom>
        </p:spPr>
        <p:txBody>
          <a:bodyPr wrap="square" lIns="76800" tIns="38400" rIns="76800" bIns="38400">
            <a:spAutoFit/>
          </a:bodyPr>
          <a:lstStyle/>
          <a:p>
            <a:pPr algn="dist"/>
            <a:r>
              <a:rPr lang="zh-CN" altLang="en-US" sz="34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方正苏新诗柳楷简体-yolan" panose="02000000000000000000" pitchFamily="2" charset="-122"/>
              </a:rPr>
              <a:t>目录</a:t>
            </a:r>
          </a:p>
        </p:txBody>
      </p:sp>
      <p:sp>
        <p:nvSpPr>
          <p:cNvPr id="23" name="流程图: 可选过程 22"/>
          <p:cNvSpPr>
            <a:spLocks noChangeAspect="1"/>
          </p:cNvSpPr>
          <p:nvPr/>
        </p:nvSpPr>
        <p:spPr>
          <a:xfrm>
            <a:off x="2961696" y="1844994"/>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1</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5" name="流程图: 可选过程 24"/>
          <p:cNvSpPr>
            <a:spLocks noChangeAspect="1"/>
          </p:cNvSpPr>
          <p:nvPr/>
        </p:nvSpPr>
        <p:spPr>
          <a:xfrm>
            <a:off x="2969793" y="2636729"/>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2</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6" name="矩形: 圆角 52"/>
          <p:cNvSpPr/>
          <p:nvPr/>
        </p:nvSpPr>
        <p:spPr>
          <a:xfrm>
            <a:off x="3879507" y="1844824"/>
            <a:ext cx="3931656" cy="676734"/>
          </a:xfrm>
          <a:prstGeom prst="roundRect">
            <a:avLst>
              <a:gd name="adj" fmla="val 11900"/>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a:solidFill>
                  <a:srgbClr val="FFF6EF"/>
                </a:solidFill>
                <a:latin typeface="Century Gothic" panose="020B0502020202020204" pitchFamily="34" charset="0"/>
                <a:ea typeface="微软雅黑" panose="020B0503020204020204" pitchFamily="34" charset="-122"/>
              </a:rPr>
              <a:t>“两委” 委员</a:t>
            </a:r>
            <a:r>
              <a:rPr lang="zh-CN" altLang="en-US" b="1" dirty="0" smtClean="0">
                <a:solidFill>
                  <a:srgbClr val="FFF6EF"/>
                </a:solidFill>
                <a:latin typeface="Century Gothic" panose="020B0502020202020204" pitchFamily="34" charset="0"/>
                <a:ea typeface="微软雅黑" panose="020B0503020204020204" pitchFamily="34" charset="-122"/>
              </a:rPr>
              <a:t>设置</a:t>
            </a:r>
            <a:endParaRPr lang="zh-CN" altLang="en-US" b="1" dirty="0">
              <a:solidFill>
                <a:srgbClr val="FFF6EF"/>
              </a:solidFill>
              <a:latin typeface="Century Gothic" panose="020B0502020202020204" pitchFamily="34" charset="0"/>
              <a:ea typeface="微软雅黑" panose="020B0503020204020204" pitchFamily="34" charset="-122"/>
            </a:endParaRPr>
          </a:p>
        </p:txBody>
      </p:sp>
      <p:sp>
        <p:nvSpPr>
          <p:cNvPr id="27" name="矩形: 圆角 54"/>
          <p:cNvSpPr/>
          <p:nvPr/>
        </p:nvSpPr>
        <p:spPr>
          <a:xfrm>
            <a:off x="3879780" y="2642156"/>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“两委”委员条件</a:t>
            </a:r>
            <a:endParaRPr lang="zh-CN" altLang="zh-CN" b="1" dirty="0">
              <a:solidFill>
                <a:srgbClr val="FFF6EF"/>
              </a:solidFill>
              <a:latin typeface="Century Gothic" panose="020B0502020202020204" pitchFamily="34" charset="0"/>
              <a:ea typeface="微软雅黑" panose="020B0503020204020204" pitchFamily="34" charset="-122"/>
            </a:endParaRPr>
          </a:p>
        </p:txBody>
      </p:sp>
      <p:sp>
        <p:nvSpPr>
          <p:cNvPr id="28" name="流程图: 可选过程 27"/>
          <p:cNvSpPr>
            <a:spLocks noChangeAspect="1"/>
          </p:cNvSpPr>
          <p:nvPr/>
        </p:nvSpPr>
        <p:spPr>
          <a:xfrm>
            <a:off x="2969793" y="3467538"/>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3</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9" name="矩形: 圆角 54"/>
          <p:cNvSpPr/>
          <p:nvPr/>
        </p:nvSpPr>
        <p:spPr>
          <a:xfrm>
            <a:off x="3878827" y="3467251"/>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候选人产生程序与时间安排</a:t>
            </a:r>
            <a:endParaRPr lang="zh-CN" altLang="en-US" b="1" dirty="0">
              <a:solidFill>
                <a:srgbClr val="FFF6EF"/>
              </a:solidFill>
              <a:latin typeface="Century Gothic" panose="020B0502020202020204" pitchFamily="34" charset="0"/>
              <a:ea typeface="微软雅黑" panose="020B0503020204020204" pitchFamily="34" charset="-122"/>
            </a:endParaRPr>
          </a:p>
        </p:txBody>
      </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709" y="1687366"/>
            <a:ext cx="1400035" cy="1414766"/>
          </a:xfrm>
          <a:prstGeom prst="rect">
            <a:avLst/>
          </a:prstGeom>
        </p:spPr>
      </p:pic>
      <p:sp>
        <p:nvSpPr>
          <p:cNvPr id="31" name="流程图: 可选过程 30"/>
          <p:cNvSpPr>
            <a:spLocks noChangeAspect="1"/>
          </p:cNvSpPr>
          <p:nvPr/>
        </p:nvSpPr>
        <p:spPr>
          <a:xfrm>
            <a:off x="2951609" y="4259442"/>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4</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32" name="矩形: 圆角 54"/>
          <p:cNvSpPr/>
          <p:nvPr/>
        </p:nvSpPr>
        <p:spPr>
          <a:xfrm>
            <a:off x="3860643" y="4259155"/>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相关工作提示</a:t>
            </a:r>
            <a:endParaRPr lang="zh-CN" altLang="en-US" b="1" dirty="0">
              <a:solidFill>
                <a:srgbClr val="FFF6EF"/>
              </a:solidFill>
              <a:latin typeface="Century Gothic" panose="020B0502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13275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文本框 22"/>
          <p:cNvSpPr txBox="1"/>
          <p:nvPr/>
        </p:nvSpPr>
        <p:spPr>
          <a:xfrm>
            <a:off x="1452447" y="2421122"/>
            <a:ext cx="6306322" cy="1680553"/>
          </a:xfrm>
          <a:prstGeom prst="rect">
            <a:avLst/>
          </a:prstGeom>
          <a:noFill/>
          <a:ln w="28575">
            <a:solidFill>
              <a:srgbClr val="C00000"/>
            </a:solidFill>
            <a:prstDash val="solid"/>
          </a:ln>
          <a:effectLst>
            <a:innerShdw blurRad="63500" dist="50800" dir="18900000">
              <a:prstClr val="black">
                <a:alpha val="50000"/>
              </a:prstClr>
            </a:innerShdw>
          </a:effectLst>
        </p:spPr>
        <p:txBody>
          <a:bodyPr wrap="square" lIns="76800" tIns="38400" rIns="76800" bIns="38400" rtlCol="0" anchor="t">
            <a:spAutoFit/>
          </a:bodyPr>
          <a:lstStyle/>
          <a:p>
            <a:pPr indent="298704" eaLnBrk="0" hangingPunct="0">
              <a:lnSpc>
                <a:spcPts val="2520"/>
              </a:lnSpc>
              <a:defRPr/>
            </a:pPr>
            <a:r>
              <a:rPr lang="zh-CN" altLang="en-US" sz="1700" dirty="0" smtClean="0">
                <a:latin typeface="微软雅黑" panose="020B0503020204020204" pitchFamily="34" charset="-122"/>
                <a:ea typeface="微软雅黑" panose="020B0503020204020204" pitchFamily="34" charset="-122"/>
              </a:rPr>
              <a:t>按照上级工会和学校相关文件规定</a:t>
            </a:r>
            <a:r>
              <a:rPr lang="zh-CN" altLang="en-US" sz="1700" dirty="0" smtClean="0">
                <a:solidFill>
                  <a:srgbClr val="FF0000"/>
                </a:solidFill>
                <a:latin typeface="微软雅黑" panose="020B0503020204020204" pitchFamily="34" charset="-122"/>
                <a:ea typeface="微软雅黑" panose="020B0503020204020204" pitchFamily="34" charset="-122"/>
              </a:rPr>
              <a:t>，学校工会委员会设置委员</a:t>
            </a:r>
            <a:r>
              <a:rPr lang="en-US" altLang="zh-CN" sz="1700" dirty="0">
                <a:solidFill>
                  <a:srgbClr val="FF0000"/>
                </a:solidFill>
                <a:latin typeface="微软雅黑" panose="020B0503020204020204" pitchFamily="34" charset="-122"/>
                <a:ea typeface="微软雅黑" panose="020B0503020204020204" pitchFamily="34" charset="-122"/>
              </a:rPr>
              <a:t>19</a:t>
            </a:r>
            <a:r>
              <a:rPr lang="zh-CN" altLang="en-US" sz="1700" dirty="0">
                <a:solidFill>
                  <a:srgbClr val="FF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r>
              <a:rPr lang="zh-CN" altLang="en-US" sz="1700" dirty="0">
                <a:solidFill>
                  <a:srgbClr val="FF0000"/>
                </a:solidFill>
                <a:latin typeface="微软雅黑" panose="020B0503020204020204" pitchFamily="34" charset="-122"/>
                <a:ea typeface="微软雅黑" panose="020B0503020204020204" pitchFamily="34" charset="-122"/>
              </a:rPr>
              <a:t>工会经费审查</a:t>
            </a:r>
            <a:r>
              <a:rPr lang="zh-CN" altLang="en-US" sz="1700" dirty="0" smtClean="0">
                <a:solidFill>
                  <a:srgbClr val="FF0000"/>
                </a:solidFill>
                <a:latin typeface="微软雅黑" panose="020B0503020204020204" pitchFamily="34" charset="-122"/>
                <a:ea typeface="微软雅黑" panose="020B0503020204020204" pitchFamily="34" charset="-122"/>
              </a:rPr>
              <a:t>委员设置委员</a:t>
            </a:r>
            <a:r>
              <a:rPr lang="en-US" altLang="zh-CN" sz="1700" dirty="0">
                <a:solidFill>
                  <a:srgbClr val="FF0000"/>
                </a:solidFill>
                <a:latin typeface="微软雅黑" panose="020B0503020204020204" pitchFamily="34" charset="-122"/>
                <a:ea typeface="微软雅黑" panose="020B0503020204020204" pitchFamily="34" charset="-122"/>
              </a:rPr>
              <a:t>3</a:t>
            </a:r>
            <a:r>
              <a:rPr lang="zh-CN" altLang="en-US" sz="1700" dirty="0">
                <a:solidFill>
                  <a:srgbClr val="FF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r>
              <a:rPr lang="zh-CN" altLang="en-US" sz="1700" dirty="0" smtClean="0">
                <a:latin typeface="微软雅黑" panose="020B0503020204020204" pitchFamily="34" charset="-122"/>
                <a:ea typeface="微软雅黑" panose="020B0503020204020204" pitchFamily="34" charset="-122"/>
              </a:rPr>
              <a:t>按照工会</a:t>
            </a:r>
            <a:r>
              <a:rPr lang="zh-CN" altLang="en-US" sz="1700" dirty="0">
                <a:latin typeface="微软雅黑" panose="020B0503020204020204" pitchFamily="34" charset="-122"/>
                <a:ea typeface="微软雅黑" panose="020B0503020204020204" pitchFamily="34" charset="-122"/>
              </a:rPr>
              <a:t>委员会委员和工会经费审查委员委员（以下简称为</a:t>
            </a:r>
            <a:r>
              <a:rPr lang="zh-CN" altLang="en-US" sz="1700" dirty="0" smtClean="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两委</a:t>
            </a:r>
            <a:r>
              <a:rPr lang="zh-CN" altLang="en-US" sz="1700" dirty="0" smtClean="0">
                <a:latin typeface="微软雅黑" panose="020B0503020204020204" pitchFamily="34" charset="-122"/>
                <a:ea typeface="微软雅黑" panose="020B0503020204020204" pitchFamily="34" charset="-122"/>
              </a:rPr>
              <a:t>” 委员</a:t>
            </a:r>
            <a:r>
              <a:rPr lang="zh-CN" altLang="en-US" sz="1700" dirty="0">
                <a:latin typeface="微软雅黑" panose="020B0503020204020204" pitchFamily="34" charset="-122"/>
                <a:ea typeface="微软雅黑" panose="020B0503020204020204" pitchFamily="34" charset="-122"/>
              </a:rPr>
              <a:t>）候选人人数不低于应选人数</a:t>
            </a:r>
            <a:r>
              <a:rPr lang="en-US" altLang="zh-CN" sz="1700" dirty="0">
                <a:solidFill>
                  <a:srgbClr val="FF0000"/>
                </a:solidFill>
                <a:latin typeface="微软雅黑" panose="020B0503020204020204" pitchFamily="34" charset="-122"/>
                <a:ea typeface="微软雅黑" panose="020B0503020204020204" pitchFamily="34" charset="-122"/>
              </a:rPr>
              <a:t>10%</a:t>
            </a:r>
            <a:r>
              <a:rPr lang="zh-CN" altLang="en-US" sz="1700" dirty="0">
                <a:latin typeface="微软雅黑" panose="020B0503020204020204" pitchFamily="34" charset="-122"/>
                <a:ea typeface="微软雅黑" panose="020B0503020204020204" pitchFamily="34" charset="-122"/>
              </a:rPr>
              <a:t>的差额比例，确定学校</a:t>
            </a:r>
            <a:r>
              <a:rPr lang="zh-CN" altLang="en-US" sz="1700" dirty="0">
                <a:solidFill>
                  <a:srgbClr val="FF0000"/>
                </a:solidFill>
                <a:latin typeface="微软雅黑" panose="020B0503020204020204" pitchFamily="34" charset="-122"/>
                <a:ea typeface="微软雅黑" panose="020B0503020204020204" pitchFamily="34" charset="-122"/>
              </a:rPr>
              <a:t>第六届</a:t>
            </a:r>
            <a:r>
              <a:rPr lang="zh-CN" altLang="en-US" sz="1700" dirty="0">
                <a:latin typeface="微软雅黑" panose="020B0503020204020204" pitchFamily="34" charset="-122"/>
                <a:ea typeface="微软雅黑" panose="020B0503020204020204" pitchFamily="34" charset="-122"/>
              </a:rPr>
              <a:t>工会委员会委员候选人为</a:t>
            </a:r>
            <a:r>
              <a:rPr lang="en-US" altLang="zh-CN" sz="1700" dirty="0">
                <a:solidFill>
                  <a:srgbClr val="FF0000"/>
                </a:solidFill>
                <a:latin typeface="微软雅黑" panose="020B0503020204020204" pitchFamily="34" charset="-122"/>
                <a:ea typeface="微软雅黑" panose="020B0503020204020204" pitchFamily="34" charset="-122"/>
              </a:rPr>
              <a:t>21</a:t>
            </a:r>
            <a:r>
              <a:rPr lang="zh-CN" altLang="en-US" sz="1700" dirty="0">
                <a:solidFill>
                  <a:srgbClr val="FF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，工会经费审查委员委员候选人为</a:t>
            </a:r>
            <a:r>
              <a:rPr lang="en-US" altLang="zh-CN" sz="1700" dirty="0">
                <a:solidFill>
                  <a:srgbClr val="FF0000"/>
                </a:solidFill>
                <a:latin typeface="微软雅黑" panose="020B0503020204020204" pitchFamily="34" charset="-122"/>
                <a:ea typeface="微软雅黑" panose="020B0503020204020204" pitchFamily="34" charset="-122"/>
              </a:rPr>
              <a:t>4</a:t>
            </a:r>
            <a:r>
              <a:rPr lang="zh-CN" altLang="en-US" sz="1700" dirty="0">
                <a:solidFill>
                  <a:srgbClr val="FF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p>
        </p:txBody>
      </p:sp>
      <p:sp>
        <p:nvSpPr>
          <p:cNvPr id="27" name="矩形 26"/>
          <p:cNvSpPr/>
          <p:nvPr/>
        </p:nvSpPr>
        <p:spPr>
          <a:xfrm>
            <a:off x="701085" y="1369483"/>
            <a:ext cx="2646779"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、“两委”委员</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设置</a:t>
            </a: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545639875"/>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13275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7" name="矩形 26"/>
          <p:cNvSpPr/>
          <p:nvPr/>
        </p:nvSpPr>
        <p:spPr>
          <a:xfrm>
            <a:off x="683568" y="1369483"/>
            <a:ext cx="2646779"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两委</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委员</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条件</a:t>
            </a:r>
          </a:p>
        </p:txBody>
      </p:sp>
      <p:sp>
        <p:nvSpPr>
          <p:cNvPr id="25" name="矩形 24"/>
          <p:cNvSpPr/>
          <p:nvPr/>
        </p:nvSpPr>
        <p:spPr>
          <a:xfrm>
            <a:off x="1007139" y="2781078"/>
            <a:ext cx="717867" cy="100332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01</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6" name="矩形 25"/>
          <p:cNvSpPr/>
          <p:nvPr/>
        </p:nvSpPr>
        <p:spPr>
          <a:xfrm>
            <a:off x="1007139" y="4873955"/>
            <a:ext cx="717867" cy="100332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02</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8" name="矩形 27"/>
          <p:cNvSpPr/>
          <p:nvPr/>
        </p:nvSpPr>
        <p:spPr>
          <a:xfrm>
            <a:off x="1871348" y="2205147"/>
            <a:ext cx="6265512" cy="22083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nSpc>
                <a:spcPts val="2100"/>
              </a:lnSpc>
            </a:pPr>
            <a:r>
              <a:rPr lang="zh-CN" altLang="en-US" sz="1500" dirty="0" smtClean="0">
                <a:solidFill>
                  <a:srgbClr val="FF0000"/>
                </a:solidFill>
                <a:latin typeface="微软雅黑" panose="020B0503020204020204" pitchFamily="34" charset="-122"/>
                <a:ea typeface="微软雅黑" panose="020B0503020204020204" pitchFamily="34" charset="-122"/>
              </a:rPr>
              <a:t>工会</a:t>
            </a:r>
            <a:r>
              <a:rPr lang="zh-CN" altLang="en-US" sz="1500" dirty="0">
                <a:solidFill>
                  <a:srgbClr val="FF0000"/>
                </a:solidFill>
                <a:latin typeface="微软雅黑" panose="020B0503020204020204" pitchFamily="34" charset="-122"/>
                <a:ea typeface="微软雅黑" panose="020B0503020204020204" pitchFamily="34" charset="-122"/>
              </a:rPr>
              <a:t>委员会委员条件</a:t>
            </a:r>
            <a:r>
              <a:rPr lang="zh-CN" altLang="en-US" sz="1500" dirty="0">
                <a:solidFill>
                  <a:schemeClr val="tx1"/>
                </a:solidFill>
                <a:latin typeface="微软雅黑" panose="020B0503020204020204" pitchFamily="34" charset="-122"/>
                <a:ea typeface="微软雅黑" panose="020B0503020204020204" pitchFamily="34" charset="-122"/>
              </a:rPr>
              <a:t>：除符合代表条件外，还应牢固树立“四个意识”，坚定“四个自信”，做到“四个服从”， 自觉在思想上政治上行动上同以习近平同志为核心的党中央保持高度一致；要信念坚定，忠诚党的教育事业，坚决贯彻执行学校党委和教代会的各项工作部署；有一定的参政议政能力和依法维权能力，具有较强的办学治校能力和分析解决实际问题的能力；在教职工中有一定威信，能组织教职工开展各种活动；要勤政务实、敢于担当、清正廉洁，热心为教职工服务，受到广大教职工的信赖。</a:t>
            </a:r>
          </a:p>
        </p:txBody>
      </p:sp>
      <p:sp>
        <p:nvSpPr>
          <p:cNvPr id="29" name="矩形 28"/>
          <p:cNvSpPr/>
          <p:nvPr/>
        </p:nvSpPr>
        <p:spPr>
          <a:xfrm>
            <a:off x="1871347" y="4652853"/>
            <a:ext cx="6265512" cy="13678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nSpc>
                <a:spcPts val="2100"/>
              </a:lnSpc>
            </a:pPr>
            <a:r>
              <a:rPr lang="zh-CN" altLang="en-US" sz="1500" dirty="0" smtClean="0">
                <a:solidFill>
                  <a:srgbClr val="FF0000"/>
                </a:solidFill>
                <a:latin typeface="微软雅黑" panose="020B0503020204020204" pitchFamily="34" charset="-122"/>
                <a:ea typeface="微软雅黑" panose="020B0503020204020204" pitchFamily="34" charset="-122"/>
              </a:rPr>
              <a:t>工会</a:t>
            </a:r>
            <a:r>
              <a:rPr lang="zh-CN" altLang="en-US" sz="1500" dirty="0">
                <a:solidFill>
                  <a:srgbClr val="FF0000"/>
                </a:solidFill>
                <a:latin typeface="微软雅黑" panose="020B0503020204020204" pitchFamily="34" charset="-122"/>
                <a:ea typeface="微软雅黑" panose="020B0503020204020204" pitchFamily="34" charset="-122"/>
              </a:rPr>
              <a:t>经费审查委员会委员条件</a:t>
            </a:r>
            <a:r>
              <a:rPr lang="zh-CN" altLang="en-US" sz="1500" dirty="0">
                <a:solidFill>
                  <a:schemeClr val="tx1"/>
                </a:solidFill>
                <a:latin typeface="微软雅黑" panose="020B0503020204020204" pitchFamily="34" charset="-122"/>
                <a:ea typeface="微软雅黑" panose="020B0503020204020204" pitchFamily="34" charset="-122"/>
              </a:rPr>
              <a:t>：除符合代表条件和委员条件外，还要熟悉和掌握党和国家的财政政策及相关规定，熟悉和掌握工会财务和工会审计业务。</a:t>
            </a:r>
          </a:p>
        </p:txBody>
      </p:sp>
      <p:sp>
        <p:nvSpPr>
          <p:cNvPr id="23"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3491314951"/>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83495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7" name="矩形 26"/>
          <p:cNvSpPr/>
          <p:nvPr/>
        </p:nvSpPr>
        <p:spPr>
          <a:xfrm>
            <a:off x="683568" y="1369483"/>
            <a:ext cx="3564859"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、候选人产生</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
        <p:nvSpPr>
          <p:cNvPr id="23" name="左大括号 22"/>
          <p:cNvSpPr/>
          <p:nvPr/>
        </p:nvSpPr>
        <p:spPr>
          <a:xfrm>
            <a:off x="1114658" y="2593027"/>
            <a:ext cx="535855" cy="3281899"/>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lIns="76800" tIns="38400" rIns="76800" bIns="38400" rtlCol="0" anchor="ctr"/>
          <a:lstStyle/>
          <a:p>
            <a:pPr algn="ctr"/>
            <a:endParaRPr lang="zh-CN" altLang="en-US"/>
          </a:p>
        </p:txBody>
      </p:sp>
      <p:sp>
        <p:nvSpPr>
          <p:cNvPr id="30" name="文本框 114"/>
          <p:cNvSpPr txBox="1"/>
          <p:nvPr/>
        </p:nvSpPr>
        <p:spPr>
          <a:xfrm>
            <a:off x="466502" y="3683614"/>
            <a:ext cx="648156" cy="1185546"/>
          </a:xfrm>
          <a:prstGeom prst="rect">
            <a:avLst/>
          </a:prstGeom>
          <a:solidFill>
            <a:srgbClr val="C00000"/>
          </a:solidFill>
          <a:ln w="28575">
            <a:solidFill>
              <a:srgbClr val="C00000"/>
            </a:solidFill>
          </a:ln>
        </p:spPr>
        <p:txBody>
          <a:bodyPr wrap="square" lIns="76800" tIns="38400" rIns="76800" bIns="3840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三</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上</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三</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下</a:t>
            </a:r>
          </a:p>
        </p:txBody>
      </p:sp>
      <p:sp>
        <p:nvSpPr>
          <p:cNvPr id="31" name="矩形 30"/>
          <p:cNvSpPr/>
          <p:nvPr/>
        </p:nvSpPr>
        <p:spPr>
          <a:xfrm>
            <a:off x="1654789" y="2497588"/>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1</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2" name="矩形 31"/>
          <p:cNvSpPr/>
          <p:nvPr/>
        </p:nvSpPr>
        <p:spPr>
          <a:xfrm>
            <a:off x="1654789" y="4081764"/>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2</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5" name="矩形 34"/>
          <p:cNvSpPr/>
          <p:nvPr/>
        </p:nvSpPr>
        <p:spPr>
          <a:xfrm>
            <a:off x="2248932" y="2132856"/>
            <a:ext cx="6211500" cy="12958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10</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a:t>
            </a: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（一上）</a:t>
            </a:r>
            <a:r>
              <a:rPr lang="zh-CN" altLang="en-US" sz="1500" dirty="0">
                <a:solidFill>
                  <a:schemeClr val="tx1"/>
                </a:solidFill>
                <a:latin typeface="微软雅黑" panose="020B0503020204020204" pitchFamily="34" charset="-122"/>
                <a:ea typeface="微软雅黑" panose="020B0503020204020204" pitchFamily="34" charset="-122"/>
              </a:rPr>
              <a:t>：以部门工会为单位，教职工自下而上酝酿推荐， 部门工会汇总并按照不低于应选人数</a:t>
            </a:r>
            <a:r>
              <a:rPr lang="en-US" altLang="zh-CN" sz="1500" dirty="0">
                <a:solidFill>
                  <a:srgbClr val="FF0000"/>
                </a:solidFill>
                <a:latin typeface="微软雅黑" panose="020B0503020204020204" pitchFamily="34" charset="-122"/>
                <a:ea typeface="微软雅黑" panose="020B0503020204020204" pitchFamily="34" charset="-122"/>
              </a:rPr>
              <a:t>20%</a:t>
            </a:r>
            <a:r>
              <a:rPr lang="zh-CN" altLang="en-US" sz="1500" dirty="0">
                <a:solidFill>
                  <a:schemeClr val="tx1"/>
                </a:solidFill>
                <a:latin typeface="微软雅黑" panose="020B0503020204020204" pitchFamily="34" charset="-122"/>
                <a:ea typeface="微软雅黑" panose="020B0503020204020204" pitchFamily="34" charset="-122"/>
              </a:rPr>
              <a:t>的差额比例，酝酿</a:t>
            </a:r>
            <a:r>
              <a:rPr lang="zh-CN" altLang="en-US" sz="1500" dirty="0" smtClean="0">
                <a:solidFill>
                  <a:schemeClr val="tx1"/>
                </a:solidFill>
                <a:latin typeface="微软雅黑" panose="020B0503020204020204" pitchFamily="34" charset="-122"/>
                <a:ea typeface="微软雅黑" panose="020B0503020204020204" pitchFamily="34" charset="-122"/>
              </a:rPr>
              <a:t>提名 </a:t>
            </a:r>
            <a:r>
              <a:rPr lang="zh-CN" altLang="en-US" sz="1500" dirty="0" smtClean="0">
                <a:solidFill>
                  <a:srgbClr val="FF0000"/>
                </a:solidFill>
                <a:latin typeface="微软雅黑" panose="020B0503020204020204" pitchFamily="34" charset="-122"/>
                <a:ea typeface="微软雅黑" panose="020B0503020204020204" pitchFamily="34" charset="-122"/>
              </a:rPr>
              <a:t>“两委”</a:t>
            </a:r>
            <a:r>
              <a:rPr lang="zh-CN" altLang="en-US" sz="1500" dirty="0">
                <a:solidFill>
                  <a:srgbClr val="FF0000"/>
                </a:solidFill>
                <a:latin typeface="微软雅黑" panose="020B0503020204020204" pitchFamily="34" charset="-122"/>
                <a:ea typeface="微软雅黑" panose="020B0503020204020204" pitchFamily="34" charset="-122"/>
              </a:rPr>
              <a:t>委员候选人初步人选</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rgbClr val="FF0000"/>
                </a:solidFill>
                <a:latin typeface="微软雅黑" panose="020B0503020204020204" pitchFamily="34" charset="-122"/>
                <a:ea typeface="微软雅黑" panose="020B0503020204020204" pitchFamily="34" charset="-122"/>
              </a:rPr>
              <a:t>填写附件</a:t>
            </a:r>
            <a:r>
              <a:rPr lang="en-US" altLang="zh-CN" sz="1500" dirty="0" smtClean="0">
                <a:solidFill>
                  <a:srgbClr val="FF0000"/>
                </a:solidFill>
                <a:latin typeface="微软雅黑" panose="020B0503020204020204" pitchFamily="34" charset="-122"/>
                <a:ea typeface="微软雅黑" panose="020B0503020204020204" pitchFamily="34" charset="-122"/>
              </a:rPr>
              <a:t>16</a:t>
            </a:r>
            <a:r>
              <a:rPr lang="zh-CN" altLang="en-US" sz="1500" dirty="0" smtClean="0">
                <a:solidFill>
                  <a:srgbClr val="FF0000"/>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（指部门工会）酝酿出席上海工程技术大学第六届工会委员会和工会经费审查委员会委员候选人初步人选提名汇总表）</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36" name="矩形 35"/>
          <p:cNvSpPr/>
          <p:nvPr/>
        </p:nvSpPr>
        <p:spPr>
          <a:xfrm>
            <a:off x="2248932" y="3789040"/>
            <a:ext cx="6211499" cy="10801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（一下）</a:t>
            </a:r>
            <a:r>
              <a:rPr lang="zh-CN" altLang="en-US" sz="1500" dirty="0">
                <a:solidFill>
                  <a:schemeClr val="tx1"/>
                </a:solidFill>
                <a:latin typeface="微软雅黑" panose="020B0503020204020204" pitchFamily="34" charset="-122"/>
                <a:ea typeface="微软雅黑" panose="020B0503020204020204" pitchFamily="34" charset="-122"/>
              </a:rPr>
              <a:t>：筹备工</a:t>
            </a:r>
            <a:r>
              <a:rPr lang="zh-CN" altLang="en-US" sz="1500" dirty="0" smtClean="0">
                <a:solidFill>
                  <a:schemeClr val="tx1"/>
                </a:solidFill>
                <a:latin typeface="微软雅黑" panose="020B0503020204020204" pitchFamily="34" charset="-122"/>
                <a:ea typeface="微软雅黑" panose="020B0503020204020204" pitchFamily="34" charset="-122"/>
              </a:rPr>
              <a:t>作</a:t>
            </a:r>
            <a:r>
              <a:rPr lang="zh-CN" altLang="en-US" sz="1500" dirty="0">
                <a:solidFill>
                  <a:schemeClr val="tx1"/>
                </a:solidFill>
                <a:latin typeface="微软雅黑" panose="020B0503020204020204" pitchFamily="34" charset="-122"/>
                <a:ea typeface="微软雅黑" panose="020B0503020204020204" pitchFamily="34" charset="-122"/>
              </a:rPr>
              <a:t>领</a:t>
            </a:r>
            <a:r>
              <a:rPr lang="zh-CN" altLang="en-US" sz="1500" dirty="0" smtClean="0">
                <a:solidFill>
                  <a:schemeClr val="tx1"/>
                </a:solidFill>
                <a:latin typeface="微软雅黑" panose="020B0503020204020204" pitchFamily="34" charset="-122"/>
                <a:ea typeface="微软雅黑" panose="020B0503020204020204" pitchFamily="34" charset="-122"/>
              </a:rPr>
              <a:t>导小</a:t>
            </a:r>
            <a:r>
              <a:rPr lang="zh-CN" altLang="en-US" sz="1500" dirty="0" smtClean="0">
                <a:solidFill>
                  <a:schemeClr val="tx1"/>
                </a:solidFill>
                <a:latin typeface="微软雅黑" panose="020B0503020204020204" pitchFamily="34" charset="-122"/>
                <a:ea typeface="微软雅黑" panose="020B0503020204020204" pitchFamily="34" charset="-122"/>
              </a:rPr>
              <a:t>组</a:t>
            </a:r>
            <a:r>
              <a:rPr lang="zh-CN" altLang="en-US" sz="1500" dirty="0">
                <a:solidFill>
                  <a:schemeClr val="tx1"/>
                </a:solidFill>
                <a:latin typeface="微软雅黑" panose="020B0503020204020204" pitchFamily="34" charset="-122"/>
                <a:ea typeface="微软雅黑" panose="020B0503020204020204" pitchFamily="34" charset="-122"/>
              </a:rPr>
              <a:t>根据委员条件和推荐要求等情况综合考虑，从获得</a:t>
            </a:r>
            <a:r>
              <a:rPr lang="zh-CN" altLang="en-US" sz="1500" dirty="0">
                <a:solidFill>
                  <a:srgbClr val="FF0000"/>
                </a:solidFill>
                <a:latin typeface="微软雅黑" panose="020B0503020204020204" pitchFamily="34" charset="-122"/>
                <a:ea typeface="微软雅黑" panose="020B0503020204020204" pitchFamily="34" charset="-122"/>
              </a:rPr>
              <a:t>两个以上</a:t>
            </a:r>
            <a:r>
              <a:rPr lang="zh-CN" altLang="en-US" sz="1500" dirty="0">
                <a:solidFill>
                  <a:schemeClr val="tx1"/>
                </a:solidFill>
                <a:latin typeface="微软雅黑" panose="020B0503020204020204" pitchFamily="34" charset="-122"/>
                <a:ea typeface="微软雅黑" panose="020B0503020204020204" pitchFamily="34" charset="-122"/>
              </a:rPr>
              <a:t>部门推荐的名单中，拟定</a:t>
            </a:r>
            <a:r>
              <a:rPr lang="en-US" altLang="zh-CN" sz="1500" dirty="0">
                <a:solidFill>
                  <a:srgbClr val="FF0000"/>
                </a:solidFill>
                <a:latin typeface="微软雅黑" panose="020B0503020204020204" pitchFamily="34" charset="-122"/>
                <a:ea typeface="微软雅黑" panose="020B0503020204020204" pitchFamily="34" charset="-122"/>
              </a:rPr>
              <a:t>25</a:t>
            </a:r>
            <a:r>
              <a:rPr lang="zh-CN" altLang="en-US" sz="1500" dirty="0">
                <a:solidFill>
                  <a:schemeClr val="tx1"/>
                </a:solidFill>
                <a:latin typeface="微软雅黑" panose="020B0503020204020204" pitchFamily="34" charset="-122"/>
                <a:ea typeface="微软雅黑" panose="020B0503020204020204" pitchFamily="34" charset="-122"/>
              </a:rPr>
              <a:t>人作为</a:t>
            </a:r>
            <a:r>
              <a:rPr lang="zh-CN" altLang="en-US" sz="1500" dirty="0">
                <a:solidFill>
                  <a:srgbClr val="FF0000"/>
                </a:solidFill>
                <a:latin typeface="微软雅黑" panose="020B0503020204020204" pitchFamily="34" charset="-122"/>
                <a:ea typeface="微软雅黑" panose="020B0503020204020204" pitchFamily="34" charset="-122"/>
              </a:rPr>
              <a:t>工会委员会委员候选人初步人选</a:t>
            </a:r>
            <a:r>
              <a:rPr lang="zh-CN" altLang="en-US" sz="1500" dirty="0">
                <a:solidFill>
                  <a:schemeClr val="tx1"/>
                </a:solidFill>
                <a:latin typeface="微软雅黑" panose="020B0503020204020204" pitchFamily="34" charset="-122"/>
                <a:ea typeface="微软雅黑" panose="020B0503020204020204" pitchFamily="34" charset="-122"/>
              </a:rPr>
              <a:t>名单，</a:t>
            </a:r>
            <a:r>
              <a:rPr lang="en-US" altLang="zh-CN" sz="1500" dirty="0">
                <a:solidFill>
                  <a:srgbClr val="FF0000"/>
                </a:solidFill>
                <a:latin typeface="微软雅黑" panose="020B0503020204020204" pitchFamily="34" charset="-122"/>
                <a:ea typeface="微软雅黑" panose="020B0503020204020204" pitchFamily="34" charset="-122"/>
              </a:rPr>
              <a:t>5</a:t>
            </a:r>
            <a:r>
              <a:rPr lang="zh-CN" altLang="en-US" sz="1500" dirty="0">
                <a:solidFill>
                  <a:schemeClr val="tx1"/>
                </a:solidFill>
                <a:latin typeface="微软雅黑" panose="020B0503020204020204" pitchFamily="34" charset="-122"/>
                <a:ea typeface="微软雅黑" panose="020B0503020204020204" pitchFamily="34" charset="-122"/>
              </a:rPr>
              <a:t>人作为</a:t>
            </a:r>
            <a:r>
              <a:rPr lang="zh-CN" altLang="en-US" sz="1500" dirty="0">
                <a:solidFill>
                  <a:srgbClr val="FF0000"/>
                </a:solidFill>
                <a:latin typeface="微软雅黑" panose="020B0503020204020204" pitchFamily="34" charset="-122"/>
                <a:ea typeface="微软雅黑" panose="020B0503020204020204" pitchFamily="34" charset="-122"/>
              </a:rPr>
              <a:t>工会经费审查委员会委员候选人初步人选</a:t>
            </a:r>
            <a:r>
              <a:rPr lang="zh-CN" altLang="en-US" sz="1500" dirty="0">
                <a:solidFill>
                  <a:schemeClr val="tx1"/>
                </a:solidFill>
                <a:latin typeface="微软雅黑" panose="020B0503020204020204" pitchFamily="34" charset="-122"/>
                <a:ea typeface="微软雅黑" panose="020B0503020204020204" pitchFamily="34" charset="-122"/>
              </a:rPr>
              <a:t>名单，并下发至各部门工会</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39" name="矩形 38"/>
          <p:cNvSpPr/>
          <p:nvPr/>
        </p:nvSpPr>
        <p:spPr>
          <a:xfrm>
            <a:off x="1654789" y="5521924"/>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3</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40" name="矩形 39"/>
          <p:cNvSpPr/>
          <p:nvPr/>
        </p:nvSpPr>
        <p:spPr>
          <a:xfrm>
            <a:off x="2248932" y="5229200"/>
            <a:ext cx="6211499" cy="12914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5</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a:t>
            </a: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7</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（二上）</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以代表组为单位，组织正式代表对</a:t>
            </a:r>
            <a:r>
              <a:rPr lang="zh-CN" altLang="en-US" sz="1500" dirty="0">
                <a:solidFill>
                  <a:srgbClr val="FF0000"/>
                </a:solidFill>
                <a:latin typeface="微软雅黑" panose="020B0503020204020204" pitchFamily="34" charset="-122"/>
                <a:ea typeface="微软雅黑" panose="020B0503020204020204" pitchFamily="34" charset="-122"/>
              </a:rPr>
              <a:t>“两委”委员候选人预备人选</a:t>
            </a:r>
            <a:r>
              <a:rPr lang="zh-CN" altLang="en-US" sz="1500" dirty="0">
                <a:solidFill>
                  <a:schemeClr val="tx1"/>
                </a:solidFill>
                <a:latin typeface="微软雅黑" panose="020B0503020204020204" pitchFamily="34" charset="-122"/>
                <a:ea typeface="微软雅黑" panose="020B0503020204020204" pitchFamily="34" charset="-122"/>
              </a:rPr>
              <a:t>进行酝酿提名，各代表组按照不低于应选人数</a:t>
            </a:r>
            <a:r>
              <a:rPr lang="en-US" altLang="zh-CN" sz="1500" dirty="0">
                <a:solidFill>
                  <a:srgbClr val="FF0000"/>
                </a:solidFill>
                <a:latin typeface="微软雅黑" panose="020B0503020204020204" pitchFamily="34" charset="-122"/>
                <a:ea typeface="微软雅黑" panose="020B0503020204020204" pitchFamily="34" charset="-122"/>
              </a:rPr>
              <a:t>10%</a:t>
            </a:r>
            <a:r>
              <a:rPr lang="zh-CN" altLang="en-US" sz="1500" dirty="0">
                <a:solidFill>
                  <a:schemeClr val="tx1"/>
                </a:solidFill>
                <a:latin typeface="微软雅黑" panose="020B0503020204020204" pitchFamily="34" charset="-122"/>
                <a:ea typeface="微软雅黑" panose="020B0503020204020204" pitchFamily="34" charset="-122"/>
              </a:rPr>
              <a:t>的差额比例将结果上报至校工会（</a:t>
            </a:r>
            <a:r>
              <a:rPr lang="zh-CN" altLang="en-US" sz="1500" dirty="0">
                <a:solidFill>
                  <a:srgbClr val="FF0000"/>
                </a:solidFill>
                <a:latin typeface="微软雅黑" panose="020B0503020204020204" pitchFamily="34" charset="-122"/>
                <a:ea typeface="微软雅黑" panose="020B0503020204020204" pitchFamily="34" charset="-122"/>
              </a:rPr>
              <a:t>填写附件</a:t>
            </a:r>
            <a:r>
              <a:rPr lang="en-US" altLang="zh-CN" sz="1500" dirty="0" smtClean="0">
                <a:solidFill>
                  <a:srgbClr val="FF0000"/>
                </a:solidFill>
                <a:latin typeface="微软雅黑" panose="020B0503020204020204" pitchFamily="34" charset="-122"/>
                <a:ea typeface="微软雅黑" panose="020B0503020204020204" pitchFamily="34" charset="-122"/>
              </a:rPr>
              <a:t>18</a:t>
            </a:r>
            <a:r>
              <a:rPr lang="en-US" altLang="zh-CN" sz="1500" dirty="0" smtClean="0">
                <a:solidFill>
                  <a:schemeClr val="tx1"/>
                </a:solidFill>
                <a:latin typeface="微软雅黑" panose="020B0503020204020204" pitchFamily="34" charset="-122"/>
                <a:ea typeface="微软雅黑" panose="020B0503020204020204" pitchFamily="34" charset="-122"/>
              </a:rPr>
              <a:t>: </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（指代表组）酝酿出席上海工程技术大学第六届工会委员会和工会经费审查委员会委员候选人预备人选提名汇总表）</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4"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331901011"/>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3" name="左大括号 22"/>
          <p:cNvSpPr/>
          <p:nvPr/>
        </p:nvSpPr>
        <p:spPr>
          <a:xfrm>
            <a:off x="1114658" y="2521019"/>
            <a:ext cx="535855" cy="3715120"/>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lIns="76800" tIns="38400" rIns="76800" bIns="38400" rtlCol="0" anchor="ctr"/>
          <a:lstStyle/>
          <a:p>
            <a:pPr algn="ctr"/>
            <a:endParaRPr lang="zh-CN" altLang="en-US"/>
          </a:p>
        </p:txBody>
      </p:sp>
      <p:sp>
        <p:nvSpPr>
          <p:cNvPr id="30" name="文本框 114"/>
          <p:cNvSpPr txBox="1"/>
          <p:nvPr/>
        </p:nvSpPr>
        <p:spPr>
          <a:xfrm>
            <a:off x="466502" y="3755622"/>
            <a:ext cx="648156" cy="1185546"/>
          </a:xfrm>
          <a:prstGeom prst="rect">
            <a:avLst/>
          </a:prstGeom>
          <a:solidFill>
            <a:srgbClr val="C00000"/>
          </a:solidFill>
          <a:ln w="28575">
            <a:solidFill>
              <a:srgbClr val="C00000"/>
            </a:solidFill>
          </a:ln>
        </p:spPr>
        <p:txBody>
          <a:bodyPr wrap="square" lIns="76800" tIns="38400" rIns="76800" bIns="3840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三</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上</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三</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下</a:t>
            </a:r>
          </a:p>
        </p:txBody>
      </p:sp>
      <p:sp>
        <p:nvSpPr>
          <p:cNvPr id="31" name="矩形 30"/>
          <p:cNvSpPr/>
          <p:nvPr/>
        </p:nvSpPr>
        <p:spPr>
          <a:xfrm>
            <a:off x="1654789" y="2204864"/>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4</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2" name="矩形 31"/>
          <p:cNvSpPr/>
          <p:nvPr/>
        </p:nvSpPr>
        <p:spPr>
          <a:xfrm>
            <a:off x="1654789" y="3356992"/>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5</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5" name="矩形 34"/>
          <p:cNvSpPr/>
          <p:nvPr/>
        </p:nvSpPr>
        <p:spPr>
          <a:xfrm>
            <a:off x="2248932" y="2060848"/>
            <a:ext cx="6211500" cy="8640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8</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（二下）</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rgbClr val="FF0000"/>
                </a:solidFill>
                <a:latin typeface="微软雅黑" panose="020B0503020204020204" pitchFamily="34" charset="-122"/>
                <a:ea typeface="微软雅黑" panose="020B0503020204020204" pitchFamily="34" charset="-122"/>
              </a:rPr>
              <a:t>筹备工</a:t>
            </a:r>
            <a:r>
              <a:rPr lang="zh-CN" altLang="en-US" sz="1500" dirty="0" smtClean="0">
                <a:solidFill>
                  <a:srgbClr val="FF0000"/>
                </a:solidFill>
                <a:latin typeface="微软雅黑" panose="020B0503020204020204" pitchFamily="34" charset="-122"/>
                <a:ea typeface="微软雅黑" panose="020B0503020204020204" pitchFamily="34" charset="-122"/>
              </a:rPr>
              <a:t>作领导小组</a:t>
            </a:r>
            <a:r>
              <a:rPr lang="zh-CN" altLang="en-US" sz="1500" dirty="0">
                <a:solidFill>
                  <a:schemeClr val="tx1"/>
                </a:solidFill>
                <a:latin typeface="微软雅黑" panose="020B0503020204020204" pitchFamily="34" charset="-122"/>
                <a:ea typeface="微软雅黑" panose="020B0503020204020204" pitchFamily="34" charset="-122"/>
              </a:rPr>
              <a:t>对各代表组推荐上报的情况进行综合与审查，拟定</a:t>
            </a:r>
            <a:r>
              <a:rPr lang="zh-CN" altLang="en-US" sz="1500" dirty="0">
                <a:solidFill>
                  <a:srgbClr val="FF0000"/>
                </a:solidFill>
                <a:latin typeface="微软雅黑" panose="020B0503020204020204" pitchFamily="34" charset="-122"/>
                <a:ea typeface="微软雅黑" panose="020B0503020204020204" pitchFamily="34" charset="-122"/>
              </a:rPr>
              <a:t>工会委员会委员候选人预备人选</a:t>
            </a:r>
            <a:r>
              <a:rPr lang="en-US" altLang="zh-CN" sz="1500" dirty="0">
                <a:solidFill>
                  <a:srgbClr val="FF0000"/>
                </a:solidFill>
                <a:latin typeface="微软雅黑" panose="020B0503020204020204" pitchFamily="34" charset="-122"/>
                <a:ea typeface="微软雅黑" panose="020B0503020204020204" pitchFamily="34" charset="-122"/>
              </a:rPr>
              <a:t>21</a:t>
            </a:r>
            <a:r>
              <a:rPr lang="zh-CN" altLang="en-US" sz="1500" dirty="0">
                <a:solidFill>
                  <a:srgbClr val="FF0000"/>
                </a:solidFill>
                <a:latin typeface="微软雅黑" panose="020B0503020204020204" pitchFamily="34" charset="-122"/>
                <a:ea typeface="微软雅黑" panose="020B0503020204020204" pitchFamily="34" charset="-122"/>
              </a:rPr>
              <a:t>人</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rgbClr val="FF0000"/>
                </a:solidFill>
                <a:latin typeface="微软雅黑" panose="020B0503020204020204" pitchFamily="34" charset="-122"/>
                <a:ea typeface="微软雅黑" panose="020B0503020204020204" pitchFamily="34" charset="-122"/>
              </a:rPr>
              <a:t>工会经费审查委员会委员候选人预备人选</a:t>
            </a:r>
            <a:r>
              <a:rPr lang="en-US" altLang="zh-CN" sz="1500" dirty="0">
                <a:solidFill>
                  <a:srgbClr val="FF0000"/>
                </a:solidFill>
                <a:latin typeface="微软雅黑" panose="020B0503020204020204" pitchFamily="34" charset="-122"/>
                <a:ea typeface="微软雅黑" panose="020B0503020204020204" pitchFamily="34" charset="-122"/>
              </a:rPr>
              <a:t>4</a:t>
            </a:r>
            <a:r>
              <a:rPr lang="zh-CN" altLang="en-US" sz="1500" dirty="0">
                <a:solidFill>
                  <a:srgbClr val="FF0000"/>
                </a:solidFill>
                <a:latin typeface="微软雅黑" panose="020B0503020204020204" pitchFamily="34" charset="-122"/>
                <a:ea typeface="微软雅黑" panose="020B0503020204020204" pitchFamily="34" charset="-122"/>
              </a:rPr>
              <a:t>人</a:t>
            </a:r>
            <a:r>
              <a:rPr lang="zh-CN" altLang="en-US" sz="1500" dirty="0">
                <a:solidFill>
                  <a:schemeClr val="tx1"/>
                </a:solidFill>
                <a:latin typeface="微软雅黑" panose="020B0503020204020204" pitchFamily="34" charset="-122"/>
                <a:ea typeface="微软雅黑" panose="020B0503020204020204" pitchFamily="34" charset="-122"/>
              </a:rPr>
              <a:t>，并下发至各部门工会</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2248932" y="3140968"/>
            <a:ext cx="6211499" cy="93610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12</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14</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（三上）：各代表组</a:t>
            </a:r>
            <a:r>
              <a:rPr lang="zh-CN" altLang="en-US" sz="1500" dirty="0">
                <a:solidFill>
                  <a:schemeClr val="tx1"/>
                </a:solidFill>
                <a:latin typeface="微软雅黑" panose="020B0503020204020204" pitchFamily="34" charset="-122"/>
                <a:ea typeface="微软雅黑" panose="020B0503020204020204" pitchFamily="34" charset="-122"/>
              </a:rPr>
              <a:t>再次征求正式代表</a:t>
            </a:r>
            <a:r>
              <a:rPr lang="zh-CN" altLang="en-US" sz="1500" dirty="0" smtClean="0">
                <a:solidFill>
                  <a:schemeClr val="tx1"/>
                </a:solidFill>
                <a:latin typeface="微软雅黑" panose="020B0503020204020204" pitchFamily="34" charset="-122"/>
                <a:ea typeface="微软雅黑" panose="020B0503020204020204" pitchFamily="34" charset="-122"/>
              </a:rPr>
              <a:t>对 </a:t>
            </a:r>
            <a:r>
              <a:rPr lang="zh-CN" altLang="en-US" sz="1500" dirty="0" smtClean="0">
                <a:solidFill>
                  <a:srgbClr val="FF0000"/>
                </a:solidFill>
                <a:latin typeface="微软雅黑" panose="020B0503020204020204" pitchFamily="34" charset="-122"/>
                <a:ea typeface="微软雅黑" panose="020B0503020204020204" pitchFamily="34" charset="-122"/>
              </a:rPr>
              <a:t>“两委” </a:t>
            </a:r>
            <a:r>
              <a:rPr lang="zh-CN" altLang="en-US" sz="1500" dirty="0">
                <a:solidFill>
                  <a:srgbClr val="FF0000"/>
                </a:solidFill>
                <a:latin typeface="微软雅黑" panose="020B0503020204020204" pitchFamily="34" charset="-122"/>
                <a:ea typeface="微软雅黑" panose="020B0503020204020204" pitchFamily="34" charset="-122"/>
              </a:rPr>
              <a:t>委员候选人预备人选</a:t>
            </a:r>
            <a:r>
              <a:rPr lang="zh-CN" altLang="en-US" sz="1500" dirty="0">
                <a:solidFill>
                  <a:schemeClr val="tx1"/>
                </a:solidFill>
                <a:latin typeface="微软雅黑" panose="020B0503020204020204" pitchFamily="34" charset="-122"/>
                <a:ea typeface="微软雅黑" panose="020B0503020204020204" pitchFamily="34" charset="-122"/>
              </a:rPr>
              <a:t>意见，并将意见汇总上报至校工会（</a:t>
            </a:r>
            <a:r>
              <a:rPr lang="zh-CN" altLang="en-US" sz="1500" dirty="0">
                <a:solidFill>
                  <a:srgbClr val="FF0000"/>
                </a:solidFill>
                <a:latin typeface="微软雅黑" panose="020B0503020204020204" pitchFamily="34" charset="-122"/>
                <a:ea typeface="微软雅黑" panose="020B0503020204020204" pitchFamily="34" charset="-122"/>
              </a:rPr>
              <a:t>填写附</a:t>
            </a:r>
            <a:r>
              <a:rPr lang="zh-CN" altLang="en-US" sz="1500" dirty="0" smtClean="0">
                <a:solidFill>
                  <a:srgbClr val="FF0000"/>
                </a:solidFill>
                <a:latin typeface="微软雅黑" panose="020B0503020204020204" pitchFamily="34" charset="-122"/>
                <a:ea typeface="微软雅黑" panose="020B0503020204020204" pitchFamily="34" charset="-122"/>
              </a:rPr>
              <a:t>件</a:t>
            </a:r>
            <a:r>
              <a:rPr lang="en-US" altLang="zh-CN" sz="1500" dirty="0" smtClean="0">
                <a:solidFill>
                  <a:srgbClr val="FF0000"/>
                </a:solidFill>
                <a:latin typeface="微软雅黑" panose="020B0503020204020204" pitchFamily="34" charset="-122"/>
                <a:ea typeface="微软雅黑" panose="020B0503020204020204" pitchFamily="34" charset="-122"/>
              </a:rPr>
              <a:t>20</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上海工程技术大学第六届工会委员会和工会经费审查委员会委员候选人预备人选征求意见表）</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1654789" y="4297788"/>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6</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40" name="矩形 39"/>
          <p:cNvSpPr/>
          <p:nvPr/>
        </p:nvSpPr>
        <p:spPr>
          <a:xfrm>
            <a:off x="2248933" y="4293096"/>
            <a:ext cx="6211499" cy="578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15</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16</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：筹备工</a:t>
            </a:r>
            <a:r>
              <a:rPr lang="zh-CN" altLang="en-US" sz="1500" dirty="0" smtClean="0">
                <a:solidFill>
                  <a:srgbClr val="FF0000"/>
                </a:solidFill>
                <a:latin typeface="微软雅黑" panose="020B0503020204020204" pitchFamily="34" charset="-122"/>
                <a:ea typeface="微软雅黑" panose="020B0503020204020204" pitchFamily="34" charset="-122"/>
              </a:rPr>
              <a:t>作领导小组</a:t>
            </a:r>
            <a:r>
              <a:rPr lang="zh-CN" altLang="en-US" sz="1500" dirty="0">
                <a:solidFill>
                  <a:schemeClr val="tx1"/>
                </a:solidFill>
                <a:latin typeface="微软雅黑" panose="020B0503020204020204" pitchFamily="34" charset="-122"/>
                <a:ea typeface="微软雅黑" panose="020B0503020204020204" pitchFamily="34" charset="-122"/>
              </a:rPr>
              <a:t>根据各代表组汇总意见，</a:t>
            </a:r>
            <a:r>
              <a:rPr lang="zh-CN" altLang="en-US" sz="1500" dirty="0" smtClean="0">
                <a:solidFill>
                  <a:schemeClr val="tx1"/>
                </a:solidFill>
                <a:latin typeface="微软雅黑" panose="020B0503020204020204" pitchFamily="34" charset="-122"/>
                <a:ea typeface="微软雅黑" panose="020B0503020204020204" pitchFamily="34" charset="-122"/>
              </a:rPr>
              <a:t>拟定</a:t>
            </a:r>
            <a:r>
              <a:rPr lang="zh-CN" altLang="en-US" sz="1500" dirty="0" smtClean="0">
                <a:solidFill>
                  <a:srgbClr val="FF0000"/>
                </a:solidFill>
                <a:latin typeface="微软雅黑" panose="020B0503020204020204" pitchFamily="34" charset="-122"/>
                <a:ea typeface="微软雅黑" panose="020B0503020204020204" pitchFamily="34" charset="-122"/>
              </a:rPr>
              <a:t> “两委” </a:t>
            </a:r>
            <a:r>
              <a:rPr lang="zh-CN" altLang="en-US" sz="1500" dirty="0">
                <a:solidFill>
                  <a:srgbClr val="FF0000"/>
                </a:solidFill>
                <a:latin typeface="微软雅黑" panose="020B0503020204020204" pitchFamily="34" charset="-122"/>
                <a:ea typeface="微软雅黑" panose="020B0503020204020204" pitchFamily="34" charset="-122"/>
              </a:rPr>
              <a:t>委员候选人建议人选</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4" name="矩形 23"/>
          <p:cNvSpPr/>
          <p:nvPr/>
        </p:nvSpPr>
        <p:spPr>
          <a:xfrm>
            <a:off x="1654790" y="5082838"/>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7</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5" name="矩形 24"/>
          <p:cNvSpPr/>
          <p:nvPr/>
        </p:nvSpPr>
        <p:spPr>
          <a:xfrm>
            <a:off x="2248933" y="5082838"/>
            <a:ext cx="6211499" cy="578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27</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提请</a:t>
            </a:r>
            <a:r>
              <a:rPr lang="zh-CN" altLang="en-US" sz="1500" dirty="0">
                <a:solidFill>
                  <a:srgbClr val="FF0000"/>
                </a:solidFill>
                <a:latin typeface="微软雅黑" panose="020B0503020204020204" pitchFamily="34" charset="-122"/>
                <a:ea typeface="微软雅黑" panose="020B0503020204020204" pitchFamily="34" charset="-122"/>
              </a:rPr>
              <a:t>党委常委会审定“两委” 委员候选人人选及公示</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6" name="矩形 25"/>
          <p:cNvSpPr/>
          <p:nvPr/>
        </p:nvSpPr>
        <p:spPr>
          <a:xfrm>
            <a:off x="1654790" y="5874926"/>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8</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8" name="矩形 27"/>
          <p:cNvSpPr/>
          <p:nvPr/>
        </p:nvSpPr>
        <p:spPr>
          <a:xfrm>
            <a:off x="2248933" y="5874926"/>
            <a:ext cx="6211499" cy="7224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28</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（三下）：</a:t>
            </a:r>
            <a:r>
              <a:rPr lang="zh-CN" altLang="en-US" sz="1500" dirty="0">
                <a:solidFill>
                  <a:schemeClr val="tx1"/>
                </a:solidFill>
                <a:latin typeface="微软雅黑" panose="020B0503020204020204" pitchFamily="34" charset="-122"/>
                <a:ea typeface="微软雅黑" panose="020B0503020204020204" pitchFamily="34" charset="-122"/>
              </a:rPr>
              <a:t>党委商请</a:t>
            </a:r>
            <a:r>
              <a:rPr lang="zh-CN" altLang="en-US" sz="1500" dirty="0">
                <a:solidFill>
                  <a:srgbClr val="FF0000"/>
                </a:solidFill>
                <a:latin typeface="微软雅黑" panose="020B0503020204020204" pitchFamily="34" charset="-122"/>
                <a:ea typeface="微软雅黑" panose="020B0503020204020204" pitchFamily="34" charset="-122"/>
              </a:rPr>
              <a:t>市教育工会</a:t>
            </a:r>
            <a:r>
              <a:rPr lang="zh-CN" altLang="en-US" sz="1500" dirty="0">
                <a:solidFill>
                  <a:schemeClr val="tx1"/>
                </a:solidFill>
                <a:latin typeface="微软雅黑" panose="020B0503020204020204" pitchFamily="34" charset="-122"/>
                <a:ea typeface="微软雅黑" panose="020B0503020204020204" pitchFamily="34" charset="-122"/>
              </a:rPr>
              <a:t>关于上海工程技术大学第六届工会委员会</a:t>
            </a:r>
            <a:r>
              <a:rPr lang="zh-CN" altLang="en-US" sz="1500" dirty="0">
                <a:solidFill>
                  <a:srgbClr val="FF0000"/>
                </a:solidFill>
                <a:latin typeface="微软雅黑" panose="020B0503020204020204" pitchFamily="34" charset="-122"/>
                <a:ea typeface="微软雅黑" panose="020B0503020204020204" pitchFamily="34" charset="-122"/>
              </a:rPr>
              <a:t>“两委”委员候选人人选</a:t>
            </a:r>
            <a:r>
              <a:rPr lang="zh-CN" altLang="en-US" sz="1500" dirty="0">
                <a:solidFill>
                  <a:schemeClr val="tx1"/>
                </a:solidFill>
                <a:latin typeface="微软雅黑" panose="020B0503020204020204" pitchFamily="34" charset="-122"/>
                <a:ea typeface="微软雅黑" panose="020B0503020204020204" pitchFamily="34" charset="-122"/>
              </a:rPr>
              <a:t>，待市教育工会函复后将“两委”委员候选人名单下发至各部门工会</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29" name="Rectangle 42"/>
          <p:cNvSpPr/>
          <p:nvPr/>
        </p:nvSpPr>
        <p:spPr bwMode="auto">
          <a:xfrm>
            <a:off x="521022" y="1320420"/>
            <a:ext cx="383495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41" name="矩形 40"/>
          <p:cNvSpPr/>
          <p:nvPr/>
        </p:nvSpPr>
        <p:spPr>
          <a:xfrm>
            <a:off x="683568" y="1369483"/>
            <a:ext cx="3564859"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、候选人产生</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
        <p:nvSpPr>
          <p:cNvPr id="27"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482272130"/>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grpSp>
        <p:nvGrpSpPr>
          <p:cNvPr id="88" name="组合 87">
            <a:extLst>
              <a:ext uri="{FF2B5EF4-FFF2-40B4-BE49-F238E27FC236}">
                <a16:creationId xmlns:a16="http://schemas.microsoft.com/office/drawing/2014/main" xmlns="" id="{46C21C03-9E41-41D8-860E-F16B5B580CD8}"/>
              </a:ext>
            </a:extLst>
          </p:cNvPr>
          <p:cNvGrpSpPr/>
          <p:nvPr/>
        </p:nvGrpSpPr>
        <p:grpSpPr>
          <a:xfrm>
            <a:off x="-20864" y="2133650"/>
            <a:ext cx="9190635" cy="2580251"/>
            <a:chOff x="816006" y="1856925"/>
            <a:chExt cx="9190635" cy="2580251"/>
          </a:xfrm>
        </p:grpSpPr>
        <p:sp>
          <p:nvSpPr>
            <p:cNvPr id="89" name="矩形 88">
              <a:extLst>
                <a:ext uri="{FF2B5EF4-FFF2-40B4-BE49-F238E27FC236}">
                  <a16:creationId xmlns:a16="http://schemas.microsoft.com/office/drawing/2014/main" xmlns="" id="{1BA747C3-3DE7-4E8E-A1C9-7694ACD21B7C}"/>
                </a:ext>
              </a:extLst>
            </p:cNvPr>
            <p:cNvSpPr/>
            <p:nvPr/>
          </p:nvSpPr>
          <p:spPr>
            <a:xfrm>
              <a:off x="944374" y="1856925"/>
              <a:ext cx="1466783"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一上</a:t>
              </a:r>
              <a:r>
                <a:rPr lang="en-US" altLang="zh-CN"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酝酿候选人初步人选</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cxnSp>
          <p:nvCxnSpPr>
            <p:cNvPr id="90" name="直接箭头连接符 89">
              <a:extLst>
                <a:ext uri="{FF2B5EF4-FFF2-40B4-BE49-F238E27FC236}">
                  <a16:creationId xmlns:a16="http://schemas.microsoft.com/office/drawing/2014/main" xmlns="" id="{4F9B74B1-E57C-405C-BA76-35AEA6916427}"/>
                </a:ext>
              </a:extLst>
            </p:cNvPr>
            <p:cNvCxnSpPr>
              <a:cxnSpLocks/>
            </p:cNvCxnSpPr>
            <p:nvPr/>
          </p:nvCxnSpPr>
          <p:spPr>
            <a:xfrm flipV="1">
              <a:off x="816006" y="3814762"/>
              <a:ext cx="9190635" cy="25028"/>
            </a:xfrm>
            <a:prstGeom prst="straightConnector1">
              <a:avLst/>
            </a:prstGeom>
            <a:ln>
              <a:tailEnd type="arrow" w="lg" len="lg"/>
            </a:ln>
          </p:spPr>
          <p:style>
            <a:lnRef idx="2">
              <a:schemeClr val="accent2"/>
            </a:lnRef>
            <a:fillRef idx="0">
              <a:schemeClr val="accent2"/>
            </a:fillRef>
            <a:effectRef idx="1">
              <a:schemeClr val="accent2"/>
            </a:effectRef>
            <a:fontRef idx="minor">
              <a:schemeClr val="tx1"/>
            </a:fontRef>
          </p:style>
        </p:cxnSp>
        <p:sp>
          <p:nvSpPr>
            <p:cNvPr id="91" name="椭圆 90">
              <a:extLst>
                <a:ext uri="{FF2B5EF4-FFF2-40B4-BE49-F238E27FC236}">
                  <a16:creationId xmlns:a16="http://schemas.microsoft.com/office/drawing/2014/main" xmlns="" id="{C2BDFC0A-9FF0-4D50-91E8-A4BCC33331A8}"/>
                </a:ext>
              </a:extLst>
            </p:cNvPr>
            <p:cNvSpPr/>
            <p:nvPr/>
          </p:nvSpPr>
          <p:spPr>
            <a:xfrm rot="16200000">
              <a:off x="123240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a:extLst>
                <a:ext uri="{FF2B5EF4-FFF2-40B4-BE49-F238E27FC236}">
                  <a16:creationId xmlns:a16="http://schemas.microsoft.com/office/drawing/2014/main" xmlns="" id="{87835354-2AC4-48A3-95E9-9009E7334AC9}"/>
                </a:ext>
              </a:extLst>
            </p:cNvPr>
            <p:cNvSpPr/>
            <p:nvPr/>
          </p:nvSpPr>
          <p:spPr>
            <a:xfrm rot="16200000">
              <a:off x="231252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a:extLst>
                <a:ext uri="{FF2B5EF4-FFF2-40B4-BE49-F238E27FC236}">
                  <a16:creationId xmlns:a16="http://schemas.microsoft.com/office/drawing/2014/main" xmlns="" id="{CED86E3A-FE5F-491B-959A-DD44CCE8707A}"/>
                </a:ext>
              </a:extLst>
            </p:cNvPr>
            <p:cNvSpPr/>
            <p:nvPr/>
          </p:nvSpPr>
          <p:spPr>
            <a:xfrm rot="16200000">
              <a:off x="339264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a:extLst>
                <a:ext uri="{FF2B5EF4-FFF2-40B4-BE49-F238E27FC236}">
                  <a16:creationId xmlns:a16="http://schemas.microsoft.com/office/drawing/2014/main" xmlns="" id="{13F9E649-DBEE-451E-B763-E7A6F28CD55C}"/>
                </a:ext>
              </a:extLst>
            </p:cNvPr>
            <p:cNvSpPr/>
            <p:nvPr/>
          </p:nvSpPr>
          <p:spPr>
            <a:xfrm rot="16200000">
              <a:off x="5696902"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椭圆 94">
              <a:extLst>
                <a:ext uri="{FF2B5EF4-FFF2-40B4-BE49-F238E27FC236}">
                  <a16:creationId xmlns:a16="http://schemas.microsoft.com/office/drawing/2014/main" xmlns="" id="{3B4FB23F-1335-40BE-ADD8-2419AE7777C1}"/>
                </a:ext>
              </a:extLst>
            </p:cNvPr>
            <p:cNvSpPr/>
            <p:nvPr/>
          </p:nvSpPr>
          <p:spPr>
            <a:xfrm rot="16200000">
              <a:off x="7929150"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等腰三角形 95">
              <a:extLst>
                <a:ext uri="{FF2B5EF4-FFF2-40B4-BE49-F238E27FC236}">
                  <a16:creationId xmlns:a16="http://schemas.microsoft.com/office/drawing/2014/main" xmlns="" id="{F2D92947-E651-4636-8642-8F6800018C1F}"/>
                </a:ext>
              </a:extLst>
            </p:cNvPr>
            <p:cNvSpPr/>
            <p:nvPr/>
          </p:nvSpPr>
          <p:spPr>
            <a:xfrm>
              <a:off x="1520438" y="3254793"/>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a:extLst>
                <a:ext uri="{FF2B5EF4-FFF2-40B4-BE49-F238E27FC236}">
                  <a16:creationId xmlns:a16="http://schemas.microsoft.com/office/drawing/2014/main" xmlns="" id="{30E7F3BC-5B32-4087-9AED-8D05D5601A2D}"/>
                </a:ext>
              </a:extLst>
            </p:cNvPr>
            <p:cNvSpPr/>
            <p:nvPr/>
          </p:nvSpPr>
          <p:spPr>
            <a:xfrm>
              <a:off x="3680678" y="3254793"/>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a:extLst>
                <a:ext uri="{FF2B5EF4-FFF2-40B4-BE49-F238E27FC236}">
                  <a16:creationId xmlns:a16="http://schemas.microsoft.com/office/drawing/2014/main" xmlns="" id="{34EEB3C4-D5F0-4579-8D39-737F2A85B5D9}"/>
                </a:ext>
              </a:extLst>
            </p:cNvPr>
            <p:cNvSpPr/>
            <p:nvPr/>
          </p:nvSpPr>
          <p:spPr>
            <a:xfrm>
              <a:off x="8217182" y="3254793"/>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a:extLst>
                <a:ext uri="{FF2B5EF4-FFF2-40B4-BE49-F238E27FC236}">
                  <a16:creationId xmlns:a16="http://schemas.microsoft.com/office/drawing/2014/main" xmlns="" id="{8714438F-3D29-4367-8163-CA51E163DCA8}"/>
                </a:ext>
              </a:extLst>
            </p:cNvPr>
            <p:cNvSpPr/>
            <p:nvPr/>
          </p:nvSpPr>
          <p:spPr>
            <a:xfrm flipV="1">
              <a:off x="2600558"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26">
              <a:extLst>
                <a:ext uri="{FF2B5EF4-FFF2-40B4-BE49-F238E27FC236}">
                  <a16:creationId xmlns:a16="http://schemas.microsoft.com/office/drawing/2014/main" xmlns="" id="{F0C17758-E805-47E8-9A0C-50B65B3F8D50}"/>
                </a:ext>
              </a:extLst>
            </p:cNvPr>
            <p:cNvSpPr/>
            <p:nvPr/>
          </p:nvSpPr>
          <p:spPr>
            <a:xfrm>
              <a:off x="1016382" y="1856925"/>
              <a:ext cx="1394775"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32">
              <a:extLst>
                <a:ext uri="{FF2B5EF4-FFF2-40B4-BE49-F238E27FC236}">
                  <a16:creationId xmlns:a16="http://schemas.microsoft.com/office/drawing/2014/main" xmlns="" id="{BFB5DEF4-1E38-4DF5-8FA5-312A0E99B058}"/>
                </a:ext>
              </a:extLst>
            </p:cNvPr>
            <p:cNvSpPr txBox="1"/>
            <p:nvPr/>
          </p:nvSpPr>
          <p:spPr>
            <a:xfrm>
              <a:off x="1393482" y="3585117"/>
              <a:ext cx="340158" cy="461665"/>
            </a:xfrm>
            <a:prstGeom prst="rect">
              <a:avLst/>
            </a:prstGeom>
            <a:noFill/>
          </p:spPr>
          <p:txBody>
            <a:bodyPr wrap="none" rtlCol="0">
              <a:spAutoFit/>
            </a:bodyPr>
            <a:lstStyle/>
            <a:p>
              <a:pPr algn="ctr"/>
              <a:r>
                <a:rPr lang="en-US" altLang="zh-CN" b="1" dirty="0" smtClean="0">
                  <a:solidFill>
                    <a:schemeClr val="bg1"/>
                  </a:solidFill>
                </a:rPr>
                <a:t>1</a:t>
              </a:r>
              <a:endParaRPr lang="zh-CN" altLang="en-US" b="1" dirty="0">
                <a:solidFill>
                  <a:schemeClr val="bg1"/>
                </a:solidFill>
              </a:endParaRPr>
            </a:p>
          </p:txBody>
        </p:sp>
        <p:sp>
          <p:nvSpPr>
            <p:cNvPr id="102" name="文本框 33">
              <a:extLst>
                <a:ext uri="{FF2B5EF4-FFF2-40B4-BE49-F238E27FC236}">
                  <a16:creationId xmlns:a16="http://schemas.microsoft.com/office/drawing/2014/main" xmlns="" id="{BCCA38A1-D0D8-48C1-8EAC-147975C8E69F}"/>
                </a:ext>
              </a:extLst>
            </p:cNvPr>
            <p:cNvSpPr txBox="1"/>
            <p:nvPr/>
          </p:nvSpPr>
          <p:spPr>
            <a:xfrm>
              <a:off x="2462279" y="3585117"/>
              <a:ext cx="340158" cy="461665"/>
            </a:xfrm>
            <a:prstGeom prst="rect">
              <a:avLst/>
            </a:prstGeom>
            <a:noFill/>
          </p:spPr>
          <p:txBody>
            <a:bodyPr wrap="none" rtlCol="0">
              <a:spAutoFit/>
            </a:bodyPr>
            <a:lstStyle/>
            <a:p>
              <a:pPr algn="ctr"/>
              <a:r>
                <a:rPr lang="en-US" altLang="zh-CN" b="1" dirty="0" smtClean="0">
                  <a:solidFill>
                    <a:schemeClr val="bg1"/>
                  </a:solidFill>
                </a:rPr>
                <a:t>2</a:t>
              </a:r>
              <a:endParaRPr lang="zh-CN" altLang="en-US" b="1" dirty="0">
                <a:solidFill>
                  <a:schemeClr val="bg1"/>
                </a:solidFill>
              </a:endParaRPr>
            </a:p>
          </p:txBody>
        </p:sp>
        <p:sp>
          <p:nvSpPr>
            <p:cNvPr id="103" name="文本框 34">
              <a:extLst>
                <a:ext uri="{FF2B5EF4-FFF2-40B4-BE49-F238E27FC236}">
                  <a16:creationId xmlns:a16="http://schemas.microsoft.com/office/drawing/2014/main" xmlns="" id="{A25968E7-EF70-4FCD-8F32-3F70D42008B7}"/>
                </a:ext>
              </a:extLst>
            </p:cNvPr>
            <p:cNvSpPr txBox="1"/>
            <p:nvPr/>
          </p:nvSpPr>
          <p:spPr>
            <a:xfrm>
              <a:off x="3542399" y="3585117"/>
              <a:ext cx="340158" cy="461665"/>
            </a:xfrm>
            <a:prstGeom prst="rect">
              <a:avLst/>
            </a:prstGeom>
            <a:noFill/>
          </p:spPr>
          <p:txBody>
            <a:bodyPr wrap="none" rtlCol="0">
              <a:spAutoFit/>
            </a:bodyPr>
            <a:lstStyle/>
            <a:p>
              <a:pPr algn="ctr"/>
              <a:r>
                <a:rPr lang="en-US" altLang="zh-CN" b="1" dirty="0" smtClean="0">
                  <a:solidFill>
                    <a:schemeClr val="bg1"/>
                  </a:solidFill>
                </a:rPr>
                <a:t>3</a:t>
              </a:r>
              <a:endParaRPr lang="zh-CN" altLang="en-US" b="1" dirty="0">
                <a:solidFill>
                  <a:schemeClr val="bg1"/>
                </a:solidFill>
              </a:endParaRPr>
            </a:p>
          </p:txBody>
        </p:sp>
        <p:sp>
          <p:nvSpPr>
            <p:cNvPr id="104" name="文本框 35">
              <a:extLst>
                <a:ext uri="{FF2B5EF4-FFF2-40B4-BE49-F238E27FC236}">
                  <a16:creationId xmlns:a16="http://schemas.microsoft.com/office/drawing/2014/main" xmlns="" id="{69BE8801-6CAA-4A8E-8962-030F816C31F1}"/>
                </a:ext>
              </a:extLst>
            </p:cNvPr>
            <p:cNvSpPr txBox="1"/>
            <p:nvPr/>
          </p:nvSpPr>
          <p:spPr>
            <a:xfrm>
              <a:off x="5840229" y="3585117"/>
              <a:ext cx="340158" cy="461665"/>
            </a:xfrm>
            <a:prstGeom prst="rect">
              <a:avLst/>
            </a:prstGeom>
            <a:noFill/>
          </p:spPr>
          <p:txBody>
            <a:bodyPr wrap="none" rtlCol="0">
              <a:spAutoFit/>
            </a:bodyPr>
            <a:lstStyle/>
            <a:p>
              <a:pPr algn="ctr"/>
              <a:r>
                <a:rPr lang="en-US" altLang="zh-CN" b="1" dirty="0" smtClean="0">
                  <a:solidFill>
                    <a:schemeClr val="bg1"/>
                  </a:solidFill>
                </a:rPr>
                <a:t>5</a:t>
              </a:r>
              <a:endParaRPr lang="zh-CN" altLang="en-US" b="1" dirty="0">
                <a:solidFill>
                  <a:schemeClr val="bg1"/>
                </a:solidFill>
              </a:endParaRPr>
            </a:p>
          </p:txBody>
        </p:sp>
        <p:sp>
          <p:nvSpPr>
            <p:cNvPr id="105" name="文本框 36">
              <a:extLst>
                <a:ext uri="{FF2B5EF4-FFF2-40B4-BE49-F238E27FC236}">
                  <a16:creationId xmlns:a16="http://schemas.microsoft.com/office/drawing/2014/main" xmlns="" id="{6949F134-50CD-49A7-AE69-9D7153C2F70C}"/>
                </a:ext>
              </a:extLst>
            </p:cNvPr>
            <p:cNvSpPr txBox="1"/>
            <p:nvPr/>
          </p:nvSpPr>
          <p:spPr>
            <a:xfrm>
              <a:off x="8073166" y="3585117"/>
              <a:ext cx="340158" cy="461665"/>
            </a:xfrm>
            <a:prstGeom prst="rect">
              <a:avLst/>
            </a:prstGeom>
            <a:noFill/>
          </p:spPr>
          <p:txBody>
            <a:bodyPr wrap="none" rtlCol="0">
              <a:spAutoFit/>
            </a:bodyPr>
            <a:lstStyle/>
            <a:p>
              <a:pPr algn="ctr"/>
              <a:r>
                <a:rPr lang="en-US" altLang="zh-CN" b="1" dirty="0" smtClean="0">
                  <a:solidFill>
                    <a:schemeClr val="bg1"/>
                  </a:solidFill>
                </a:rPr>
                <a:t>7</a:t>
              </a:r>
              <a:endParaRPr lang="zh-CN" altLang="en-US" b="1" dirty="0">
                <a:solidFill>
                  <a:schemeClr val="bg1"/>
                </a:solidFill>
              </a:endParaRPr>
            </a:p>
          </p:txBody>
        </p:sp>
      </p:grpSp>
      <p:sp>
        <p:nvSpPr>
          <p:cNvPr id="106" name="矩形 105">
            <a:extLst>
              <a:ext uri="{FF2B5EF4-FFF2-40B4-BE49-F238E27FC236}">
                <a16:creationId xmlns:a16="http://schemas.microsoft.com/office/drawing/2014/main" xmlns="" id="{315E1211-4F70-4005-9FCE-D408D8EDDBF0}"/>
              </a:ext>
            </a:extLst>
          </p:cNvPr>
          <p:cNvSpPr/>
          <p:nvPr/>
        </p:nvSpPr>
        <p:spPr>
          <a:xfrm>
            <a:off x="6702221" y="2132856"/>
            <a:ext cx="1637061" cy="1246495"/>
          </a:xfrm>
          <a:prstGeom prst="rect">
            <a:avLst/>
          </a:prstGeom>
        </p:spPr>
        <p:txBody>
          <a:bodyPr wrap="square">
            <a:spAutoFit/>
          </a:bodyPr>
          <a:lstStyle/>
          <a:p>
            <a:pPr algn="ctr"/>
            <a:r>
              <a:rPr lang="zh-CN" altLang="en-US" sz="1500" dirty="0">
                <a:latin typeface="微软雅黑" panose="020B0503020204020204" pitchFamily="34" charset="-122"/>
                <a:ea typeface="微软雅黑" panose="020B0503020204020204" pitchFamily="34" charset="-122"/>
              </a:rPr>
              <a:t>提请党委常委会</a:t>
            </a:r>
            <a:r>
              <a:rPr lang="zh-CN" altLang="en-US" sz="1500" dirty="0">
                <a:solidFill>
                  <a:srgbClr val="FF0000"/>
                </a:solidFill>
                <a:latin typeface="微软雅黑" panose="020B0503020204020204" pitchFamily="34" charset="-122"/>
                <a:ea typeface="微软雅黑" panose="020B0503020204020204" pitchFamily="34" charset="-122"/>
              </a:rPr>
              <a:t>审定候选</a:t>
            </a:r>
            <a:r>
              <a:rPr lang="zh-CN" altLang="en-US" sz="1500" dirty="0" smtClean="0">
                <a:solidFill>
                  <a:srgbClr val="FF0000"/>
                </a:solidFill>
                <a:latin typeface="微软雅黑" panose="020B0503020204020204" pitchFamily="34" charset="-122"/>
                <a:ea typeface="微软雅黑" panose="020B0503020204020204" pitchFamily="34" charset="-122"/>
              </a:rPr>
              <a:t>人名单及公示</a:t>
            </a:r>
            <a:endParaRPr lang="en-US" altLang="zh-CN" sz="1500" dirty="0">
              <a:solidFill>
                <a:srgbClr val="FF0000"/>
              </a:solidFill>
              <a:latin typeface="微软雅黑" panose="020B0503020204020204" pitchFamily="34" charset="-122"/>
              <a:ea typeface="微软雅黑" panose="020B0503020204020204" pitchFamily="34" charset="-122"/>
            </a:endParaRPr>
          </a:p>
          <a:p>
            <a:pPr algn="ctr"/>
            <a:r>
              <a:rPr lang="en-US" altLang="zh-CN" sz="1500" dirty="0" smtClean="0">
                <a:solidFill>
                  <a:srgbClr val="C00000"/>
                </a:solidFill>
                <a:latin typeface="微软雅黑" panose="020B0503020204020204" pitchFamily="34" charset="-122"/>
                <a:ea typeface="微软雅黑" panose="020B0503020204020204" pitchFamily="34" charset="-122"/>
              </a:rPr>
              <a:t>11</a:t>
            </a:r>
            <a:r>
              <a:rPr lang="zh-CN" altLang="en-US" sz="1500" dirty="0" smtClean="0">
                <a:solidFill>
                  <a:srgbClr val="C00000"/>
                </a:solidFill>
                <a:latin typeface="微软雅黑" panose="020B0503020204020204" pitchFamily="34" charset="-122"/>
                <a:ea typeface="微软雅黑" panose="020B0503020204020204" pitchFamily="34" charset="-122"/>
              </a:rPr>
              <a:t>月</a:t>
            </a:r>
            <a:r>
              <a:rPr lang="en-US" altLang="zh-CN" sz="1500" dirty="0" smtClean="0">
                <a:solidFill>
                  <a:srgbClr val="C00000"/>
                </a:solidFill>
                <a:latin typeface="微软雅黑" panose="020B0503020204020204" pitchFamily="34" charset="-122"/>
                <a:ea typeface="微软雅黑" panose="020B0503020204020204" pitchFamily="34" charset="-122"/>
              </a:rPr>
              <a:t>19</a:t>
            </a:r>
            <a:r>
              <a:rPr lang="zh-CN" altLang="en-US" sz="1500" dirty="0" smtClean="0">
                <a:solidFill>
                  <a:srgbClr val="C00000"/>
                </a:solidFill>
                <a:latin typeface="微软雅黑" panose="020B0503020204020204" pitchFamily="34" charset="-122"/>
                <a:ea typeface="微软雅黑" panose="020B0503020204020204" pitchFamily="34" charset="-122"/>
              </a:rPr>
              <a:t>日</a:t>
            </a:r>
            <a:r>
              <a:rPr lang="en-US" altLang="zh-CN" sz="1500" dirty="0" smtClean="0">
                <a:solidFill>
                  <a:srgbClr val="C00000"/>
                </a:solidFill>
                <a:latin typeface="微软雅黑" panose="020B0503020204020204" pitchFamily="34" charset="-122"/>
                <a:ea typeface="微软雅黑" panose="020B0503020204020204" pitchFamily="34" charset="-122"/>
              </a:rPr>
              <a:t>-</a:t>
            </a:r>
          </a:p>
          <a:p>
            <a:pPr algn="ctr"/>
            <a:r>
              <a:rPr lang="en-US" altLang="zh-CN" sz="1500" dirty="0" smtClean="0">
                <a:solidFill>
                  <a:srgbClr val="C00000"/>
                </a:solidFill>
                <a:latin typeface="微软雅黑" panose="020B0503020204020204" pitchFamily="34" charset="-122"/>
                <a:ea typeface="微软雅黑" panose="020B0503020204020204" pitchFamily="34" charset="-122"/>
              </a:rPr>
              <a:t>11</a:t>
            </a:r>
            <a:r>
              <a:rPr lang="zh-CN" altLang="zh-CN" sz="1500" dirty="0" smtClean="0">
                <a:solidFill>
                  <a:srgbClr val="C00000"/>
                </a:solidFill>
                <a:latin typeface="微软雅黑" panose="020B0503020204020204" pitchFamily="34" charset="-122"/>
                <a:ea typeface="微软雅黑" panose="020B0503020204020204" pitchFamily="34" charset="-122"/>
              </a:rPr>
              <a:t>月</a:t>
            </a:r>
            <a:r>
              <a:rPr lang="en-US" altLang="zh-CN" sz="1500" dirty="0" smtClean="0">
                <a:solidFill>
                  <a:srgbClr val="C00000"/>
                </a:solidFill>
                <a:latin typeface="微软雅黑" panose="020B0503020204020204" pitchFamily="34" charset="-122"/>
                <a:ea typeface="微软雅黑" panose="020B0503020204020204" pitchFamily="34" charset="-122"/>
              </a:rPr>
              <a:t>27</a:t>
            </a:r>
            <a:r>
              <a:rPr lang="zh-CN" altLang="zh-CN" sz="1500" dirty="0" smtClean="0">
                <a:solidFill>
                  <a:srgbClr val="C00000"/>
                </a:solidFill>
                <a:latin typeface="微软雅黑" panose="020B0503020204020204" pitchFamily="34" charset="-122"/>
                <a:ea typeface="微软雅黑" panose="020B0503020204020204" pitchFamily="34" charset="-122"/>
              </a:rPr>
              <a:t>日</a:t>
            </a:r>
            <a:endParaRPr lang="zh-CN" altLang="en-US" sz="1500" dirty="0">
              <a:solidFill>
                <a:srgbClr val="C00000"/>
              </a:solidFill>
              <a:latin typeface="微软雅黑" panose="020B0503020204020204" pitchFamily="34" charset="-122"/>
              <a:ea typeface="微软雅黑" panose="020B0503020204020204" pitchFamily="34" charset="-122"/>
            </a:endParaRPr>
          </a:p>
        </p:txBody>
      </p:sp>
      <p:sp>
        <p:nvSpPr>
          <p:cNvPr id="107" name="矩形: 圆角 49">
            <a:extLst>
              <a:ext uri="{FF2B5EF4-FFF2-40B4-BE49-F238E27FC236}">
                <a16:creationId xmlns:a16="http://schemas.microsoft.com/office/drawing/2014/main" xmlns="" id="{DCD687BA-A1E6-4DFE-9D82-73DE6ED4FB0C}"/>
              </a:ext>
            </a:extLst>
          </p:cNvPr>
          <p:cNvSpPr/>
          <p:nvPr/>
        </p:nvSpPr>
        <p:spPr>
          <a:xfrm>
            <a:off x="6708753" y="2133650"/>
            <a:ext cx="1630529"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xmlns="" id="{1BA747C3-3DE7-4E8E-A1C9-7694ACD21B7C}"/>
              </a:ext>
            </a:extLst>
          </p:cNvPr>
          <p:cNvSpPr/>
          <p:nvPr/>
        </p:nvSpPr>
        <p:spPr>
          <a:xfrm>
            <a:off x="1043608" y="4869160"/>
            <a:ext cx="1492243"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一下</a:t>
            </a:r>
            <a:r>
              <a:rPr lang="en-US" altLang="zh-CN"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拟</a:t>
            </a:r>
            <a:r>
              <a:rPr lang="zh-CN" altLang="en-US" sz="1500" dirty="0" smtClean="0">
                <a:latin typeface="微软雅黑" panose="020B0503020204020204" pitchFamily="34" charset="-122"/>
                <a:ea typeface="微软雅黑" panose="020B0503020204020204" pitchFamily="34" charset="-122"/>
              </a:rPr>
              <a:t>定</a:t>
            </a:r>
            <a:r>
              <a:rPr lang="zh-CN" altLang="en-US" sz="1500" dirty="0">
                <a:latin typeface="微软雅黑" panose="020B0503020204020204" pitchFamily="34" charset="-122"/>
                <a:ea typeface="微软雅黑" panose="020B0503020204020204" pitchFamily="34" charset="-122"/>
              </a:rPr>
              <a:t>下发</a:t>
            </a:r>
            <a:r>
              <a:rPr lang="zh-CN" altLang="en-US" sz="1500" dirty="0" smtClean="0">
                <a:latin typeface="微软雅黑" panose="020B0503020204020204" pitchFamily="34" charset="-122"/>
                <a:ea typeface="微软雅黑" panose="020B0503020204020204" pitchFamily="34" charset="-122"/>
              </a:rPr>
              <a:t>候</a:t>
            </a:r>
            <a:r>
              <a:rPr lang="zh-CN" altLang="en-US" sz="1500" dirty="0">
                <a:latin typeface="微软雅黑" panose="020B0503020204020204" pitchFamily="34" charset="-122"/>
                <a:ea typeface="微软雅黑" panose="020B0503020204020204" pitchFamily="34" charset="-122"/>
              </a:rPr>
              <a:t>选人初步人选名单</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109" name="矩形: 圆角 26">
            <a:extLst>
              <a:ext uri="{FF2B5EF4-FFF2-40B4-BE49-F238E27FC236}">
                <a16:creationId xmlns:a16="http://schemas.microsoft.com/office/drawing/2014/main" xmlns="" id="{F0C17758-E805-47E8-9A0C-50B65B3F8D50}"/>
              </a:ext>
            </a:extLst>
          </p:cNvPr>
          <p:cNvSpPr/>
          <p:nvPr/>
        </p:nvSpPr>
        <p:spPr>
          <a:xfrm>
            <a:off x="1043608" y="4797945"/>
            <a:ext cx="1492242" cy="133726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xmlns="" id="{1BA747C3-3DE7-4E8E-A1C9-7694ACD21B7C}"/>
              </a:ext>
            </a:extLst>
          </p:cNvPr>
          <p:cNvSpPr/>
          <p:nvPr/>
        </p:nvSpPr>
        <p:spPr>
          <a:xfrm>
            <a:off x="2123728" y="2133650"/>
            <a:ext cx="1440160"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二上</a:t>
            </a:r>
            <a:r>
              <a:rPr lang="zh-CN" altLang="en-US"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酝酿</a:t>
            </a:r>
            <a:r>
              <a:rPr lang="zh-CN" altLang="en-US" sz="1500" dirty="0" smtClean="0">
                <a:latin typeface="微软雅黑" panose="020B0503020204020204" pitchFamily="34" charset="-122"/>
                <a:ea typeface="微软雅黑" panose="020B0503020204020204" pitchFamily="34" charset="-122"/>
              </a:rPr>
              <a:t>候</a:t>
            </a:r>
            <a:r>
              <a:rPr lang="zh-CN" altLang="en-US" sz="1500" dirty="0">
                <a:latin typeface="微软雅黑" panose="020B0503020204020204" pitchFamily="34" charset="-122"/>
                <a:ea typeface="微软雅黑" panose="020B0503020204020204" pitchFamily="34" charset="-122"/>
              </a:rPr>
              <a:t>选人预备人选</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5</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7</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111" name="矩形: 圆角 26">
            <a:extLst>
              <a:ext uri="{FF2B5EF4-FFF2-40B4-BE49-F238E27FC236}">
                <a16:creationId xmlns:a16="http://schemas.microsoft.com/office/drawing/2014/main" xmlns="" id="{F0C17758-E805-47E8-9A0C-50B65B3F8D50}"/>
              </a:ext>
            </a:extLst>
          </p:cNvPr>
          <p:cNvSpPr/>
          <p:nvPr/>
        </p:nvSpPr>
        <p:spPr>
          <a:xfrm>
            <a:off x="2123728" y="2133650"/>
            <a:ext cx="1449442"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xmlns="" id="{CED86E3A-FE5F-491B-959A-DD44CCE8707A}"/>
              </a:ext>
            </a:extLst>
          </p:cNvPr>
          <p:cNvSpPr/>
          <p:nvPr/>
        </p:nvSpPr>
        <p:spPr>
          <a:xfrm rot="16200000">
            <a:off x="3707904" y="3789834"/>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文本框 34">
            <a:extLst>
              <a:ext uri="{FF2B5EF4-FFF2-40B4-BE49-F238E27FC236}">
                <a16:creationId xmlns:a16="http://schemas.microsoft.com/office/drawing/2014/main" xmlns="" id="{A25968E7-EF70-4FCD-8F32-3F70D42008B7}"/>
              </a:ext>
            </a:extLst>
          </p:cNvPr>
          <p:cNvSpPr txBox="1"/>
          <p:nvPr/>
        </p:nvSpPr>
        <p:spPr>
          <a:xfrm>
            <a:off x="3857657" y="3885682"/>
            <a:ext cx="340158" cy="461665"/>
          </a:xfrm>
          <a:prstGeom prst="rect">
            <a:avLst/>
          </a:prstGeom>
          <a:noFill/>
        </p:spPr>
        <p:txBody>
          <a:bodyPr wrap="none" rtlCol="0">
            <a:spAutoFit/>
          </a:bodyPr>
          <a:lstStyle/>
          <a:p>
            <a:pPr algn="ctr"/>
            <a:r>
              <a:rPr lang="en-US" altLang="zh-CN" b="1" dirty="0" smtClean="0">
                <a:solidFill>
                  <a:schemeClr val="bg1"/>
                </a:solidFill>
              </a:rPr>
              <a:t>4</a:t>
            </a:r>
            <a:endParaRPr lang="zh-CN" altLang="en-US" b="1" dirty="0">
              <a:solidFill>
                <a:schemeClr val="bg1"/>
              </a:solidFill>
            </a:endParaRPr>
          </a:p>
        </p:txBody>
      </p:sp>
      <p:sp>
        <p:nvSpPr>
          <p:cNvPr id="114" name="矩形 113">
            <a:extLst>
              <a:ext uri="{FF2B5EF4-FFF2-40B4-BE49-F238E27FC236}">
                <a16:creationId xmlns:a16="http://schemas.microsoft.com/office/drawing/2014/main" xmlns="" id="{1BA747C3-3DE7-4E8E-A1C9-7694ACD21B7C}"/>
              </a:ext>
            </a:extLst>
          </p:cNvPr>
          <p:cNvSpPr/>
          <p:nvPr/>
        </p:nvSpPr>
        <p:spPr>
          <a:xfrm>
            <a:off x="3131840" y="4869954"/>
            <a:ext cx="1716772"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a:solidFill>
                  <a:srgbClr val="FF0000"/>
                </a:solidFill>
                <a:latin typeface="微软雅黑" panose="020B0503020204020204" pitchFamily="34" charset="-122"/>
                <a:ea typeface="微软雅黑" panose="020B0503020204020204" pitchFamily="34" charset="-122"/>
              </a:rPr>
              <a:t>二</a:t>
            </a:r>
            <a:r>
              <a:rPr lang="zh-CN" altLang="en-US" sz="1500" b="1" dirty="0" smtClean="0">
                <a:solidFill>
                  <a:srgbClr val="FF0000"/>
                </a:solidFill>
                <a:latin typeface="微软雅黑" panose="020B0503020204020204" pitchFamily="34" charset="-122"/>
                <a:ea typeface="微软雅黑" panose="020B0503020204020204" pitchFamily="34" charset="-122"/>
              </a:rPr>
              <a:t>下</a:t>
            </a:r>
            <a:r>
              <a:rPr lang="zh-CN" altLang="en-US"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拟定下发候选人预备人选</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8</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9</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115" name="矩形: 圆角 26">
            <a:extLst>
              <a:ext uri="{FF2B5EF4-FFF2-40B4-BE49-F238E27FC236}">
                <a16:creationId xmlns:a16="http://schemas.microsoft.com/office/drawing/2014/main" xmlns="" id="{F0C17758-E805-47E8-9A0C-50B65B3F8D50}"/>
              </a:ext>
            </a:extLst>
          </p:cNvPr>
          <p:cNvSpPr/>
          <p:nvPr/>
        </p:nvSpPr>
        <p:spPr>
          <a:xfrm>
            <a:off x="3203848" y="4797946"/>
            <a:ext cx="1601137" cy="1337266"/>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a:extLst>
              <a:ext uri="{FF2B5EF4-FFF2-40B4-BE49-F238E27FC236}">
                <a16:creationId xmlns:a16="http://schemas.microsoft.com/office/drawing/2014/main" xmlns="" id="{8714438F-3D29-4367-8163-CA51E163DCA8}"/>
              </a:ext>
            </a:extLst>
          </p:cNvPr>
          <p:cNvSpPr/>
          <p:nvPr/>
        </p:nvSpPr>
        <p:spPr>
          <a:xfrm flipV="1">
            <a:off x="3995936" y="45819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xmlns="" id="{1BA747C3-3DE7-4E8E-A1C9-7694ACD21B7C}"/>
              </a:ext>
            </a:extLst>
          </p:cNvPr>
          <p:cNvSpPr/>
          <p:nvPr/>
        </p:nvSpPr>
        <p:spPr>
          <a:xfrm>
            <a:off x="4139952" y="2133650"/>
            <a:ext cx="1725371"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a:solidFill>
                  <a:srgbClr val="FF0000"/>
                </a:solidFill>
                <a:latin typeface="微软雅黑" panose="020B0503020204020204" pitchFamily="34" charset="-122"/>
                <a:ea typeface="微软雅黑" panose="020B0503020204020204" pitchFamily="34" charset="-122"/>
              </a:rPr>
              <a:t>三上</a:t>
            </a:r>
            <a:r>
              <a:rPr lang="zh-CN" altLang="en-US"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再次征求候选人预备人选意见</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12</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14</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118" name="矩形: 圆角 26">
            <a:extLst>
              <a:ext uri="{FF2B5EF4-FFF2-40B4-BE49-F238E27FC236}">
                <a16:creationId xmlns:a16="http://schemas.microsoft.com/office/drawing/2014/main" xmlns="" id="{F0C17758-E805-47E8-9A0C-50B65B3F8D50}"/>
              </a:ext>
            </a:extLst>
          </p:cNvPr>
          <p:cNvSpPr/>
          <p:nvPr/>
        </p:nvSpPr>
        <p:spPr>
          <a:xfrm>
            <a:off x="4193086" y="2133650"/>
            <a:ext cx="1672237"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xmlns="" id="{30E7F3BC-5B32-4087-9AED-8D05D5601A2D}"/>
              </a:ext>
            </a:extLst>
          </p:cNvPr>
          <p:cNvSpPr/>
          <p:nvPr/>
        </p:nvSpPr>
        <p:spPr>
          <a:xfrm>
            <a:off x="5076056" y="3531518"/>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xmlns="" id="{13F9E649-DBEE-451E-B763-E7A6F28CD55C}"/>
              </a:ext>
            </a:extLst>
          </p:cNvPr>
          <p:cNvSpPr/>
          <p:nvPr/>
        </p:nvSpPr>
        <p:spPr>
          <a:xfrm rot="16200000">
            <a:off x="6012160" y="3789835"/>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文本框 35">
            <a:extLst>
              <a:ext uri="{FF2B5EF4-FFF2-40B4-BE49-F238E27FC236}">
                <a16:creationId xmlns:a16="http://schemas.microsoft.com/office/drawing/2014/main" xmlns="" id="{69BE8801-6CAA-4A8E-8962-030F816C31F1}"/>
              </a:ext>
            </a:extLst>
          </p:cNvPr>
          <p:cNvSpPr txBox="1"/>
          <p:nvPr/>
        </p:nvSpPr>
        <p:spPr>
          <a:xfrm>
            <a:off x="6156176" y="3885683"/>
            <a:ext cx="340158" cy="461665"/>
          </a:xfrm>
          <a:prstGeom prst="rect">
            <a:avLst/>
          </a:prstGeom>
          <a:noFill/>
        </p:spPr>
        <p:txBody>
          <a:bodyPr wrap="none" rtlCol="0">
            <a:spAutoFit/>
          </a:bodyPr>
          <a:lstStyle/>
          <a:p>
            <a:pPr algn="ctr"/>
            <a:r>
              <a:rPr lang="en-US" altLang="zh-CN" b="1" dirty="0" smtClean="0">
                <a:solidFill>
                  <a:schemeClr val="bg1"/>
                </a:solidFill>
              </a:rPr>
              <a:t>6</a:t>
            </a:r>
            <a:endParaRPr lang="zh-CN" altLang="en-US" b="1" dirty="0">
              <a:solidFill>
                <a:schemeClr val="bg1"/>
              </a:solidFill>
            </a:endParaRPr>
          </a:p>
        </p:txBody>
      </p:sp>
      <p:sp>
        <p:nvSpPr>
          <p:cNvPr id="122" name="矩形 121">
            <a:extLst>
              <a:ext uri="{FF2B5EF4-FFF2-40B4-BE49-F238E27FC236}">
                <a16:creationId xmlns:a16="http://schemas.microsoft.com/office/drawing/2014/main" xmlns="" id="{1BA747C3-3DE7-4E8E-A1C9-7694ACD21B7C}"/>
              </a:ext>
            </a:extLst>
          </p:cNvPr>
          <p:cNvSpPr/>
          <p:nvPr/>
        </p:nvSpPr>
        <p:spPr>
          <a:xfrm>
            <a:off x="5402344" y="4869954"/>
            <a:ext cx="1617928" cy="1809726"/>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dirty="0">
                <a:latin typeface="微软雅黑" panose="020B0503020204020204" pitchFamily="34" charset="-122"/>
                <a:ea typeface="微软雅黑" panose="020B0503020204020204" pitchFamily="34" charset="-122"/>
              </a:rPr>
              <a:t>筹</a:t>
            </a:r>
            <a:r>
              <a:rPr lang="zh-CN" altLang="en-US" sz="1500" dirty="0" smtClean="0">
                <a:latin typeface="微软雅黑" panose="020B0503020204020204" pitchFamily="34" charset="-122"/>
                <a:ea typeface="微软雅黑" panose="020B0503020204020204" pitchFamily="34" charset="-122"/>
              </a:rPr>
              <a:t>备工作组拟定</a:t>
            </a:r>
            <a:r>
              <a:rPr lang="zh-CN" altLang="en-US" sz="1500" dirty="0" smtClean="0">
                <a:solidFill>
                  <a:srgbClr val="FF0000"/>
                </a:solidFill>
                <a:latin typeface="微软雅黑" panose="020B0503020204020204" pitchFamily="34" charset="-122"/>
                <a:ea typeface="微软雅黑" panose="020B0503020204020204" pitchFamily="34" charset="-122"/>
              </a:rPr>
              <a:t>候选人建议人选</a:t>
            </a:r>
            <a:endParaRPr lang="en-US" altLang="zh-CN" sz="1500" dirty="0" smtClean="0">
              <a:solidFill>
                <a:srgbClr val="FF0000"/>
              </a:solidFill>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15</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16</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en-US" altLang="zh-CN" sz="1500" dirty="0" smtClean="0">
              <a:solidFill>
                <a:srgbClr val="FF0000"/>
              </a:solidFill>
              <a:latin typeface="微软雅黑" panose="020B0503020204020204" pitchFamily="34" charset="-122"/>
              <a:ea typeface="微软雅黑" panose="020B0503020204020204" pitchFamily="34" charset="-122"/>
            </a:endParaRPr>
          </a:p>
          <a:p>
            <a:pPr algn="ctr">
              <a:lnSpc>
                <a:spcPct val="120000"/>
              </a:lnSpc>
            </a:pPr>
            <a:endParaRPr lang="en-US" altLang="zh-CN" sz="1500" dirty="0">
              <a:solidFill>
                <a:srgbClr val="FF0000"/>
              </a:solidFill>
              <a:latin typeface="微软雅黑" panose="020B0503020204020204" pitchFamily="34" charset="-122"/>
              <a:ea typeface="微软雅黑" panose="020B0503020204020204" pitchFamily="34" charset="-122"/>
            </a:endParaRPr>
          </a:p>
          <a:p>
            <a:pPr algn="ctr">
              <a:lnSpc>
                <a:spcPct val="120000"/>
              </a:lnSpc>
            </a:pP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23" name="矩形: 圆角 26">
            <a:extLst>
              <a:ext uri="{FF2B5EF4-FFF2-40B4-BE49-F238E27FC236}">
                <a16:creationId xmlns:a16="http://schemas.microsoft.com/office/drawing/2014/main" xmlns="" id="{F0C17758-E805-47E8-9A0C-50B65B3F8D50}"/>
              </a:ext>
            </a:extLst>
          </p:cNvPr>
          <p:cNvSpPr/>
          <p:nvPr/>
        </p:nvSpPr>
        <p:spPr>
          <a:xfrm>
            <a:off x="5483422" y="4797946"/>
            <a:ext cx="1498594" cy="1337266"/>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a:extLst>
              <a:ext uri="{FF2B5EF4-FFF2-40B4-BE49-F238E27FC236}">
                <a16:creationId xmlns:a16="http://schemas.microsoft.com/office/drawing/2014/main" xmlns="" id="{8714438F-3D29-4367-8163-CA51E163DCA8}"/>
              </a:ext>
            </a:extLst>
          </p:cNvPr>
          <p:cNvSpPr/>
          <p:nvPr/>
        </p:nvSpPr>
        <p:spPr>
          <a:xfrm flipV="1">
            <a:off x="6228184" y="45819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xmlns="" id="{13F9E649-DBEE-451E-B763-E7A6F28CD55C}"/>
              </a:ext>
            </a:extLst>
          </p:cNvPr>
          <p:cNvSpPr/>
          <p:nvPr/>
        </p:nvSpPr>
        <p:spPr>
          <a:xfrm rot="16200000">
            <a:off x="8172400" y="3789835"/>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文本框 35">
            <a:extLst>
              <a:ext uri="{FF2B5EF4-FFF2-40B4-BE49-F238E27FC236}">
                <a16:creationId xmlns:a16="http://schemas.microsoft.com/office/drawing/2014/main" xmlns="" id="{69BE8801-6CAA-4A8E-8962-030F816C31F1}"/>
              </a:ext>
            </a:extLst>
          </p:cNvPr>
          <p:cNvSpPr txBox="1"/>
          <p:nvPr/>
        </p:nvSpPr>
        <p:spPr>
          <a:xfrm>
            <a:off x="8315727" y="3885683"/>
            <a:ext cx="340158" cy="461665"/>
          </a:xfrm>
          <a:prstGeom prst="rect">
            <a:avLst/>
          </a:prstGeom>
          <a:noFill/>
        </p:spPr>
        <p:txBody>
          <a:bodyPr wrap="none" rtlCol="0">
            <a:spAutoFit/>
          </a:bodyPr>
          <a:lstStyle/>
          <a:p>
            <a:pPr algn="ctr"/>
            <a:r>
              <a:rPr lang="en-US" altLang="zh-CN" b="1" dirty="0" smtClean="0">
                <a:solidFill>
                  <a:schemeClr val="bg1"/>
                </a:solidFill>
              </a:rPr>
              <a:t>8</a:t>
            </a:r>
            <a:endParaRPr lang="zh-CN" altLang="en-US" b="1" dirty="0">
              <a:solidFill>
                <a:schemeClr val="bg1"/>
              </a:solidFill>
            </a:endParaRPr>
          </a:p>
        </p:txBody>
      </p:sp>
      <p:sp>
        <p:nvSpPr>
          <p:cNvPr id="127" name="等腰三角形 126">
            <a:extLst>
              <a:ext uri="{FF2B5EF4-FFF2-40B4-BE49-F238E27FC236}">
                <a16:creationId xmlns:a16="http://schemas.microsoft.com/office/drawing/2014/main" xmlns="" id="{8714438F-3D29-4367-8163-CA51E163DCA8}"/>
              </a:ext>
            </a:extLst>
          </p:cNvPr>
          <p:cNvSpPr/>
          <p:nvPr/>
        </p:nvSpPr>
        <p:spPr>
          <a:xfrm flipV="1">
            <a:off x="8460432" y="45819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圆角 26">
            <a:extLst>
              <a:ext uri="{FF2B5EF4-FFF2-40B4-BE49-F238E27FC236}">
                <a16:creationId xmlns:a16="http://schemas.microsoft.com/office/drawing/2014/main" xmlns="" id="{F0C17758-E805-47E8-9A0C-50B65B3F8D50}"/>
              </a:ext>
            </a:extLst>
          </p:cNvPr>
          <p:cNvSpPr/>
          <p:nvPr/>
        </p:nvSpPr>
        <p:spPr>
          <a:xfrm>
            <a:off x="7524328" y="4797946"/>
            <a:ext cx="1440160" cy="1337266"/>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xmlns="" id="{1BA747C3-3DE7-4E8E-A1C9-7694ACD21B7C}"/>
              </a:ext>
            </a:extLst>
          </p:cNvPr>
          <p:cNvSpPr/>
          <p:nvPr/>
        </p:nvSpPr>
        <p:spPr>
          <a:xfrm>
            <a:off x="7452320" y="4869954"/>
            <a:ext cx="1512168"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a:solidFill>
                  <a:srgbClr val="FF0000"/>
                </a:solidFill>
                <a:latin typeface="微软雅黑" panose="020B0503020204020204" pitchFamily="34" charset="-122"/>
                <a:ea typeface="微软雅黑" panose="020B0503020204020204" pitchFamily="34" charset="-122"/>
              </a:rPr>
              <a:t>三下</a:t>
            </a:r>
            <a:r>
              <a:rPr lang="zh-CN" altLang="en-US" sz="1500" dirty="0" smtClean="0">
                <a:latin typeface="微软雅黑" panose="020B0503020204020204" pitchFamily="34" charset="-122"/>
                <a:ea typeface="微软雅黑" panose="020B0503020204020204" pitchFamily="34" charset="-122"/>
              </a:rPr>
              <a:t>：商情市教育工会候选人</a:t>
            </a:r>
            <a:r>
              <a:rPr lang="en-US" altLang="zh-CN" sz="1500"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函复后下发</a:t>
            </a: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28</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130" name="Rectangle 42"/>
          <p:cNvSpPr/>
          <p:nvPr/>
        </p:nvSpPr>
        <p:spPr bwMode="auto">
          <a:xfrm>
            <a:off x="521022" y="1320420"/>
            <a:ext cx="383495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131" name="矩形 130"/>
          <p:cNvSpPr/>
          <p:nvPr/>
        </p:nvSpPr>
        <p:spPr>
          <a:xfrm>
            <a:off x="683568" y="1369483"/>
            <a:ext cx="3564859"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、候选人产生</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
        <p:nvSpPr>
          <p:cNvPr id="53"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853861222"/>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8</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6" name="矩形 5"/>
          <p:cNvSpPr/>
          <p:nvPr/>
        </p:nvSpPr>
        <p:spPr>
          <a:xfrm>
            <a:off x="1312027" y="1982712"/>
            <a:ext cx="6446741" cy="3678536"/>
          </a:xfrm>
          <a:prstGeom prst="rect">
            <a:avLst/>
          </a:prstGeom>
        </p:spPr>
        <p:txBody>
          <a:bodyPr wrap="square" lIns="76800" tIns="38400" rIns="76800" bIns="38400">
            <a:spAutoFit/>
          </a:bodyPr>
          <a:lstStyle/>
          <a:p>
            <a:pPr marL="384048" indent="-384048">
              <a:lnSpc>
                <a:spcPct val="150000"/>
              </a:lnSpc>
              <a:buClr>
                <a:srgbClr val="E06741"/>
              </a:buClr>
              <a:buFont typeface="Wingdings" panose="05000000000000000000" pitchFamily="2" charset="2"/>
              <a:buChar char="u"/>
            </a:pPr>
            <a:r>
              <a:rPr lang="zh-CN" altLang="en-US" sz="1700" b="1" dirty="0">
                <a:latin typeface="微软雅黑" panose="020B0503020204020204" pitchFamily="34" charset="-122"/>
                <a:ea typeface="微软雅黑" panose="020B0503020204020204" pitchFamily="34" charset="-122"/>
              </a:rPr>
              <a:t>加强组织领导</a:t>
            </a:r>
            <a:r>
              <a:rPr lang="zh-CN" altLang="en-US" b="1" dirty="0" smtClean="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工会</a:t>
            </a:r>
            <a:r>
              <a:rPr lang="zh-CN" altLang="en-US" sz="1700" dirty="0" smtClean="0">
                <a:latin typeface="微软雅黑" panose="020B0503020204020204" pitchFamily="34" charset="-122"/>
                <a:ea typeface="微软雅黑" panose="020B0503020204020204" pitchFamily="34" charset="-122"/>
              </a:rPr>
              <a:t>“两委” 委员</a:t>
            </a:r>
            <a:r>
              <a:rPr lang="zh-CN" altLang="en-US" sz="1700" dirty="0">
                <a:latin typeface="微软雅黑" panose="020B0503020204020204" pitchFamily="34" charset="-122"/>
                <a:ea typeface="微软雅黑" panose="020B0503020204020204" pitchFamily="34" charset="-122"/>
              </a:rPr>
              <a:t>候选人的</a:t>
            </a:r>
            <a:r>
              <a:rPr lang="zh-CN" altLang="en-US" sz="1700" dirty="0" smtClean="0">
                <a:latin typeface="微软雅黑" panose="020B0503020204020204" pitchFamily="34" charset="-122"/>
                <a:ea typeface="微软雅黑" panose="020B0503020204020204" pitchFamily="34" charset="-122"/>
              </a:rPr>
              <a:t>推荐和产生，是</a:t>
            </a:r>
            <a:r>
              <a:rPr lang="zh-CN" altLang="en-US" sz="1700" dirty="0">
                <a:latin typeface="微软雅黑" panose="020B0503020204020204" pitchFamily="34" charset="-122"/>
                <a:ea typeface="微软雅黑" panose="020B0503020204020204" pitchFamily="34" charset="-122"/>
              </a:rPr>
              <a:t>整个换届工作的重中之</a:t>
            </a:r>
            <a:r>
              <a:rPr lang="zh-CN" altLang="en-US" sz="1700" dirty="0" smtClean="0">
                <a:latin typeface="微软雅黑" panose="020B0503020204020204" pitchFamily="34" charset="-122"/>
                <a:ea typeface="微软雅黑" panose="020B0503020204020204" pitchFamily="34" charset="-122"/>
              </a:rPr>
              <a:t>重，</a:t>
            </a:r>
            <a:r>
              <a:rPr lang="zh-CN" altLang="zh-CN" sz="1700" dirty="0" smtClean="0">
                <a:latin typeface="微软雅黑" panose="020B0503020204020204" pitchFamily="34" charset="-122"/>
                <a:ea typeface="微软雅黑" panose="020B0503020204020204" pitchFamily="34" charset="-122"/>
              </a:rPr>
              <a:t>各</a:t>
            </a:r>
            <a:r>
              <a:rPr lang="zh-CN" altLang="zh-CN" sz="1700" dirty="0">
                <a:latin typeface="微软雅黑" panose="020B0503020204020204" pitchFamily="34" charset="-122"/>
                <a:ea typeface="微软雅黑" panose="020B0503020204020204" pitchFamily="34" charset="-122"/>
              </a:rPr>
              <a:t>基层党</a:t>
            </a:r>
            <a:r>
              <a:rPr lang="zh-CN" altLang="en-US" sz="1700" dirty="0">
                <a:latin typeface="微软雅黑" panose="020B0503020204020204" pitchFamily="34" charset="-122"/>
                <a:ea typeface="微软雅黑" panose="020B0503020204020204" pitchFamily="34" charset="-122"/>
              </a:rPr>
              <a:t>组</a:t>
            </a:r>
            <a:r>
              <a:rPr lang="zh-CN" altLang="en-US" sz="1700" dirty="0" smtClean="0">
                <a:latin typeface="微软雅黑" panose="020B0503020204020204" pitchFamily="34" charset="-122"/>
                <a:ea typeface="微软雅黑" panose="020B0503020204020204" pitchFamily="34" charset="-122"/>
              </a:rPr>
              <a:t>织</a:t>
            </a:r>
            <a:r>
              <a:rPr lang="zh-CN" altLang="en-US" sz="1700" dirty="0">
                <a:latin typeface="微软雅黑" panose="020B0503020204020204" pitchFamily="34" charset="-122"/>
                <a:ea typeface="微软雅黑" panose="020B0503020204020204" pitchFamily="34" charset="-122"/>
              </a:rPr>
              <a:t>应</a:t>
            </a:r>
            <a:r>
              <a:rPr lang="zh-CN" altLang="zh-CN" sz="1700" dirty="0" smtClean="0">
                <a:latin typeface="微软雅黑" panose="020B0503020204020204" pitchFamily="34" charset="-122"/>
                <a:ea typeface="微软雅黑" panose="020B0503020204020204" pitchFamily="34" charset="-122"/>
              </a:rPr>
              <a:t>加</a:t>
            </a:r>
            <a:r>
              <a:rPr lang="zh-CN" altLang="zh-CN" sz="1700" dirty="0">
                <a:latin typeface="微软雅黑" panose="020B0503020204020204" pitchFamily="34" charset="-122"/>
                <a:ea typeface="微软雅黑" panose="020B0503020204020204" pitchFamily="34" charset="-122"/>
              </a:rPr>
              <a:t>强</a:t>
            </a:r>
            <a:r>
              <a:rPr lang="zh-CN" altLang="zh-CN" sz="1700" dirty="0" smtClean="0">
                <a:latin typeface="微软雅黑" panose="020B0503020204020204" pitchFamily="34" charset="-122"/>
                <a:ea typeface="微软雅黑" panose="020B0503020204020204" pitchFamily="34" charset="-122"/>
              </a:rPr>
              <a:t>对</a:t>
            </a:r>
            <a:r>
              <a:rPr lang="zh-CN" altLang="en-US" sz="1700" dirty="0" smtClean="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两委</a:t>
            </a:r>
            <a:r>
              <a:rPr lang="zh-CN" altLang="en-US" sz="1700" dirty="0" smtClean="0">
                <a:latin typeface="微软雅黑" panose="020B0503020204020204" pitchFamily="34" charset="-122"/>
                <a:ea typeface="微软雅黑" panose="020B0503020204020204" pitchFamily="34" charset="-122"/>
              </a:rPr>
              <a:t>” </a:t>
            </a:r>
            <a:r>
              <a:rPr lang="zh-CN" altLang="zh-CN" sz="1700" dirty="0" smtClean="0">
                <a:latin typeface="微软雅黑" panose="020B0503020204020204" pitchFamily="34" charset="-122"/>
                <a:ea typeface="微软雅黑" panose="020B0503020204020204" pitchFamily="34" charset="-122"/>
              </a:rPr>
              <a:t>委员</a:t>
            </a:r>
            <a:r>
              <a:rPr lang="zh-CN" altLang="en-US" sz="1700" dirty="0" smtClean="0">
                <a:latin typeface="微软雅黑" panose="020B0503020204020204" pitchFamily="34" charset="-122"/>
                <a:ea typeface="微软雅黑" panose="020B0503020204020204" pitchFamily="34" charset="-122"/>
              </a:rPr>
              <a:t>候选人推荐</a:t>
            </a:r>
            <a:r>
              <a:rPr lang="zh-CN" altLang="zh-CN" sz="1700" dirty="0" smtClean="0">
                <a:latin typeface="微软雅黑" panose="020B0503020204020204" pitchFamily="34" charset="-122"/>
                <a:ea typeface="微软雅黑" panose="020B0503020204020204" pitchFamily="34" charset="-122"/>
              </a:rPr>
              <a:t>工作</a:t>
            </a:r>
            <a:r>
              <a:rPr lang="zh-CN" altLang="zh-CN" sz="1700" dirty="0">
                <a:latin typeface="微软雅黑" panose="020B0503020204020204" pitchFamily="34" charset="-122"/>
                <a:ea typeface="微软雅黑" panose="020B0503020204020204" pitchFamily="34" charset="-122"/>
              </a:rPr>
              <a:t>的重视和领导</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marL="384048" indent="-384048">
              <a:lnSpc>
                <a:spcPct val="150000"/>
              </a:lnSpc>
              <a:buClr>
                <a:srgbClr val="E06741"/>
              </a:buClr>
              <a:buFont typeface="Wingdings" panose="05000000000000000000" pitchFamily="2" charset="2"/>
              <a:buChar char="u"/>
            </a:pPr>
            <a:r>
              <a:rPr lang="zh-CN" altLang="zh-CN" sz="1700" b="1" dirty="0">
                <a:latin typeface="微软雅黑" panose="020B0503020204020204" pitchFamily="34" charset="-122"/>
                <a:ea typeface="微软雅黑" panose="020B0503020204020204" pitchFamily="34" charset="-122"/>
              </a:rPr>
              <a:t>充分发挥民主</a:t>
            </a:r>
            <a:r>
              <a:rPr lang="zh-CN" altLang="en-US" sz="1700" b="1" dirty="0" smtClean="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“两委”委员的推荐应</a:t>
            </a:r>
            <a:r>
              <a:rPr lang="zh-CN" altLang="zh-CN" sz="1700" dirty="0">
                <a:latin typeface="微软雅黑" panose="020B0503020204020204" pitchFamily="34" charset="-122"/>
                <a:ea typeface="微软雅黑" panose="020B0503020204020204" pitchFamily="34" charset="-122"/>
              </a:rPr>
              <a:t>认真听取和尊重广大</a:t>
            </a:r>
            <a:r>
              <a:rPr lang="zh-CN" altLang="en-US" sz="1700" dirty="0">
                <a:latin typeface="微软雅黑" panose="020B0503020204020204" pitchFamily="34" charset="-122"/>
                <a:ea typeface="微软雅黑" panose="020B0503020204020204" pitchFamily="34" charset="-122"/>
              </a:rPr>
              <a:t>教职工</a:t>
            </a:r>
            <a:r>
              <a:rPr lang="zh-CN" altLang="zh-CN" sz="1700" dirty="0">
                <a:latin typeface="微软雅黑" panose="020B0503020204020204" pitchFamily="34" charset="-122"/>
                <a:ea typeface="微软雅黑" panose="020B0503020204020204" pitchFamily="34" charset="-122"/>
              </a:rPr>
              <a:t>的意见</a:t>
            </a:r>
            <a:r>
              <a:rPr lang="zh-CN" altLang="zh-CN" sz="1700" dirty="0" smtClean="0">
                <a:latin typeface="微软雅黑" panose="020B0503020204020204" pitchFamily="34" charset="-122"/>
                <a:ea typeface="微软雅黑" panose="020B0503020204020204" pitchFamily="34" charset="-122"/>
              </a:rPr>
              <a:t>，</a:t>
            </a:r>
            <a:r>
              <a:rPr lang="zh-CN" altLang="en-US" sz="1700" dirty="0" smtClean="0">
                <a:latin typeface="微软雅黑" panose="020B0503020204020204" pitchFamily="34" charset="-122"/>
                <a:ea typeface="微软雅黑" panose="020B0503020204020204" pitchFamily="34" charset="-122"/>
              </a:rPr>
              <a:t>自下而上</a:t>
            </a:r>
            <a:r>
              <a:rPr lang="zh-CN" altLang="en-US" sz="1700" dirty="0">
                <a:latin typeface="微软雅黑" panose="020B0503020204020204" pitchFamily="34" charset="-122"/>
                <a:ea typeface="微软雅黑" panose="020B0503020204020204" pitchFamily="34" charset="-122"/>
              </a:rPr>
              <a:t>、民主推荐、酝酿</a:t>
            </a:r>
            <a:r>
              <a:rPr lang="zh-CN" altLang="en-US" sz="1700" dirty="0" smtClean="0">
                <a:latin typeface="微软雅黑" panose="020B0503020204020204" pitchFamily="34" charset="-122"/>
                <a:ea typeface="微软雅黑" panose="020B0503020204020204" pitchFamily="34" charset="-122"/>
              </a:rPr>
              <a:t>协商，从</a:t>
            </a:r>
            <a:r>
              <a:rPr lang="zh-CN" altLang="en-US" sz="1700" dirty="0">
                <a:latin typeface="微软雅黑" panose="020B0503020204020204" pitchFamily="34" charset="-122"/>
                <a:ea typeface="微软雅黑" panose="020B0503020204020204" pitchFamily="34" charset="-122"/>
              </a:rPr>
              <a:t>学校全局和工会工作需要出发，做好</a:t>
            </a:r>
            <a:r>
              <a:rPr lang="zh-CN" altLang="en-US" sz="1700" dirty="0" smtClean="0">
                <a:latin typeface="微软雅黑" panose="020B0503020204020204" pitchFamily="34" charset="-122"/>
                <a:ea typeface="微软雅黑" panose="020B0503020204020204" pitchFamily="34" charset="-122"/>
              </a:rPr>
              <a:t>推荐工作；</a:t>
            </a:r>
            <a:endParaRPr lang="en-US" altLang="zh-CN" sz="1700" dirty="0" smtClean="0">
              <a:latin typeface="微软雅黑" panose="020B0503020204020204" pitchFamily="34" charset="-122"/>
              <a:ea typeface="微软雅黑" panose="020B0503020204020204" pitchFamily="34" charset="-122"/>
            </a:endParaRPr>
          </a:p>
          <a:p>
            <a:pPr marL="384048" indent="-384048">
              <a:lnSpc>
                <a:spcPct val="150000"/>
              </a:lnSpc>
              <a:buClr>
                <a:srgbClr val="E06741"/>
              </a:buClr>
              <a:buFont typeface="Wingdings" panose="05000000000000000000" pitchFamily="2" charset="2"/>
              <a:buChar char="u"/>
            </a:pPr>
            <a:r>
              <a:rPr lang="zh-CN" altLang="en-US" sz="1700" b="1" dirty="0" smtClean="0">
                <a:latin typeface="微软雅黑" panose="020B0503020204020204" pitchFamily="34" charset="-122"/>
                <a:ea typeface="微软雅黑" panose="020B0503020204020204" pitchFamily="34" charset="-122"/>
              </a:rPr>
              <a:t>严格</a:t>
            </a:r>
            <a:r>
              <a:rPr lang="zh-CN" altLang="en-US" sz="1700" b="1" dirty="0">
                <a:latin typeface="微软雅黑" panose="020B0503020204020204" pitchFamily="34" charset="-122"/>
                <a:ea typeface="微软雅黑" panose="020B0503020204020204" pitchFamily="34" charset="-122"/>
              </a:rPr>
              <a:t>按照程序</a:t>
            </a:r>
            <a:r>
              <a:rPr lang="zh-CN" altLang="en-US" sz="1700" dirty="0" smtClean="0">
                <a:latin typeface="微软雅黑" panose="020B0503020204020204" pitchFamily="34" charset="-122"/>
                <a:ea typeface="微软雅黑" panose="020B0503020204020204" pitchFamily="34" charset="-122"/>
              </a:rPr>
              <a:t>。要遵守推荐</a:t>
            </a:r>
            <a:r>
              <a:rPr lang="zh-CN" altLang="en-US" sz="1700" dirty="0">
                <a:latin typeface="微软雅黑" panose="020B0503020204020204" pitchFamily="34" charset="-122"/>
                <a:ea typeface="微软雅黑" panose="020B0503020204020204" pitchFamily="34" charset="-122"/>
              </a:rPr>
              <a:t>过程的规范性、政策性和程序</a:t>
            </a:r>
            <a:r>
              <a:rPr lang="zh-CN" altLang="en-US" sz="1700" dirty="0" smtClean="0">
                <a:latin typeface="微软雅黑" panose="020B0503020204020204" pitchFamily="34" charset="-122"/>
                <a:ea typeface="微软雅黑" panose="020B0503020204020204" pitchFamily="34" charset="-122"/>
              </a:rPr>
              <a:t>性要求，严格</a:t>
            </a:r>
            <a:r>
              <a:rPr lang="zh-CN" altLang="en-US" sz="1700" dirty="0">
                <a:latin typeface="微软雅黑" panose="020B0503020204020204" pitchFamily="34" charset="-122"/>
                <a:ea typeface="微软雅黑" panose="020B0503020204020204" pitchFamily="34" charset="-122"/>
              </a:rPr>
              <a:t>按照“三上三下”的</a:t>
            </a:r>
            <a:r>
              <a:rPr lang="zh-CN" altLang="en-US" sz="1700" dirty="0" smtClean="0">
                <a:latin typeface="微软雅黑" panose="020B0503020204020204" pitchFamily="34" charset="-122"/>
                <a:ea typeface="微软雅黑" panose="020B0503020204020204" pitchFamily="34" charset="-122"/>
              </a:rPr>
              <a:t>程序</a:t>
            </a:r>
            <a:r>
              <a:rPr lang="zh-CN" altLang="en-US" sz="1700" dirty="0">
                <a:latin typeface="微软雅黑" panose="020B0503020204020204" pitchFamily="34" charset="-122"/>
                <a:ea typeface="微软雅黑" panose="020B0503020204020204" pitchFamily="34" charset="-122"/>
              </a:rPr>
              <a:t>要求完成“两委”委员候选人的</a:t>
            </a:r>
            <a:r>
              <a:rPr lang="zh-CN" altLang="en-US" sz="1700" dirty="0" smtClean="0">
                <a:latin typeface="微软雅黑" panose="020B0503020204020204" pitchFamily="34" charset="-122"/>
                <a:ea typeface="微软雅黑" panose="020B0503020204020204" pitchFamily="34" charset="-122"/>
              </a:rPr>
              <a:t>推荐工作。</a:t>
            </a:r>
            <a:endParaRPr lang="zh-CN" altLang="zh-CN" sz="1700" dirty="0">
              <a:latin typeface="微软雅黑" panose="020B0503020204020204" pitchFamily="34" charset="-122"/>
              <a:ea typeface="微软雅黑" panose="020B0503020204020204" pitchFamily="34" charset="-122"/>
            </a:endParaRPr>
          </a:p>
        </p:txBody>
      </p:sp>
      <p:sp>
        <p:nvSpPr>
          <p:cNvPr id="13" name="Rectangle 42"/>
          <p:cNvSpPr/>
          <p:nvPr/>
        </p:nvSpPr>
        <p:spPr bwMode="auto">
          <a:xfrm>
            <a:off x="521022" y="1320420"/>
            <a:ext cx="275483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14" name="矩形 13"/>
          <p:cNvSpPr/>
          <p:nvPr/>
        </p:nvSpPr>
        <p:spPr>
          <a:xfrm>
            <a:off x="593031" y="1369483"/>
            <a:ext cx="2466801"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、相关工作提示</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dirty="0"/>
              <a:t> </a:t>
            </a:r>
            <a:r>
              <a:rPr lang="zh-CN" altLang="en-US" sz="2400" b="1" dirty="0" smtClean="0"/>
              <a:t>“两委” 委员候选人推荐工作方案</a:t>
            </a:r>
            <a:endParaRPr lang="zh-CN" altLang="en-US" sz="2400" b="1" dirty="0"/>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220236544"/>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381" y="1171"/>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第六届工会委员会、工会经费审查委员会</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委员候选人推荐工作方案</a:t>
            </a:r>
          </a:p>
        </p:txBody>
      </p:sp>
      <p:pic>
        <p:nvPicPr>
          <p:cNvPr id="1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Tree>
    <p:extLst>
      <p:ext uri="{BB962C8B-B14F-4D97-AF65-F5344CB8AC3E}">
        <p14:creationId xmlns:p14="http://schemas.microsoft.com/office/powerpoint/2010/main" val="4036308246"/>
      </p:ext>
    </p:extLst>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1937</Words>
  <Application>Microsoft Office PowerPoint</Application>
  <PresentationFormat>全屏显示(4:3)</PresentationFormat>
  <Paragraphs>102</Paragraphs>
  <Slides>9</Slides>
  <Notes>3</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蔡宏雁</dc:creator>
  <cp:lastModifiedBy>User</cp:lastModifiedBy>
  <cp:revision>1042</cp:revision>
  <dcterms:created xsi:type="dcterms:W3CDTF">2013-10-09T05:45:00Z</dcterms:created>
  <dcterms:modified xsi:type="dcterms:W3CDTF">2018-09-30T00:24:23Z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